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IBM Plex Sans"/>
      <p:regular r:id="rId38"/>
      <p:bold r:id="rId39"/>
      <p:italic r:id="rId40"/>
      <p:boldItalic r:id="rId41"/>
    </p:embeddedFont>
    <p:embeddedFont>
      <p:font typeface="IBM Plex Sans Medium"/>
      <p:regular r:id="rId42"/>
      <p:bold r:id="rId43"/>
      <p:italic r:id="rId44"/>
      <p:boldItalic r:id="rId45"/>
    </p:embeddedFont>
    <p:embeddedFont>
      <p:font typeface="IBM Plex Sans SemiBold"/>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Sans-italic.fntdata"/><Relationship Id="rId42" Type="http://schemas.openxmlformats.org/officeDocument/2006/relationships/font" Target="fonts/IBMPlexSansMedium-regular.fntdata"/><Relationship Id="rId41" Type="http://schemas.openxmlformats.org/officeDocument/2006/relationships/font" Target="fonts/IBMPlexSans-boldItalic.fntdata"/><Relationship Id="rId44" Type="http://schemas.openxmlformats.org/officeDocument/2006/relationships/font" Target="fonts/IBMPlexSansMedium-italic.fntdata"/><Relationship Id="rId43" Type="http://schemas.openxmlformats.org/officeDocument/2006/relationships/font" Target="fonts/IBMPlexSansMedium-bold.fntdata"/><Relationship Id="rId46" Type="http://schemas.openxmlformats.org/officeDocument/2006/relationships/font" Target="fonts/IBMPlexSansSemiBold-regular.fntdata"/><Relationship Id="rId45" Type="http://schemas.openxmlformats.org/officeDocument/2006/relationships/font" Target="fonts/IBMPlexSans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IBMPlexSansSemiBold-italic.fntdata"/><Relationship Id="rId47" Type="http://schemas.openxmlformats.org/officeDocument/2006/relationships/font" Target="fonts/IBMPlexSansSemiBold-bold.fntdata"/><Relationship Id="rId49" Type="http://schemas.openxmlformats.org/officeDocument/2006/relationships/font" Target="fonts/IBMPlexSans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IBMPlexSans-bold.fntdata"/><Relationship Id="rId38" Type="http://schemas.openxmlformats.org/officeDocument/2006/relationships/font" Target="fonts/IBMPlexSans-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jp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als.ncsu.edu/crop-and-soil-sciences/news/measuring-greenhouse-gases-starts-in-soil/"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5-syr.ipcc.ch/topic_observedchanges.php"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Today, we’ll be giving a presentation on the impact of climate change on local ecosystems. On my team we have [read the names aloud].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94460d3316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94460d3316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https://www.globalmethane.org/documents/gmi-mitigation-factsheet.pdf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94460d3316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94460d3316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https://cals.ncsu.edu/crop-and-soil-sciences/news/measuring-greenhouse-gases-starts-in-soil/</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EPA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94460d3316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94460d3316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94460d3316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94460d3316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94460d3316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94460d3316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95445d587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95445d587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 will discuss about historical extinction rates. Extinctions are natural and organisms regularly go extinct even without any consequences of human actions. However, mass extinctions are a lot more rare. Mass extinctions are defined as a period of time where over 75% of species to extinct. There have been 5 mass extinction events that have occurred over the last 500 million years. These events are primarily caused by natural causes, such as volcanic eruptions and asteroid impacts. These events line up with the spikes in the chart on the right.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95445d587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95445d587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 since the start of the industrial revolution, we have been releasing a lot of greenhouse gases to the atmosphere, polluting waters and clearing forests to build homes, attributing to rising global temperatures, increasing ocean acidity levels, and habitat loss. All these actions have negative impacts to the survival of other organisms. For example, the rising ocean temperatures and increasing ocean </a:t>
            </a:r>
            <a:r>
              <a:rPr lang="en"/>
              <a:t>acidity</a:t>
            </a:r>
            <a:r>
              <a:rPr lang="en"/>
              <a:t> levels are killing large amounts of sea organisms like coral reefs, and many land organisms are increasingly becoming endangered due to habitat loss from deforestation. As a result of all these human actions, currently we are noticing a higher than average extinction rates compared to in the past. While it is still relatively early for us to notice this, we may be at the start of a new mass extinction events, the holocene extinction, caused primarily by humans.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95445d587b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95445d587b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 study has shown that pink salmon are migrating 2 weeks earlier than they did 40 years ago. Evidence shows that there has been directional selection for earlier migration timing, which results in a decrease in the late-migrating phenotype. It now only makes up less than 10% of the pink salmon population. This is due to the increase in temperature due to climate change.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is one of the many examples of how climate change is affecting earth’s organisms</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95445d587b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95445d587b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95445d587b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95445d587b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TL:DR:</a:t>
            </a:r>
            <a:endParaRPr/>
          </a:p>
          <a:p>
            <a:pPr indent="0" lvl="0" marL="0" rtl="0" algn="l">
              <a:spcBef>
                <a:spcPts val="0"/>
              </a:spcBef>
              <a:spcAft>
                <a:spcPts val="0"/>
              </a:spcAft>
              <a:buNone/>
            </a:pPr>
            <a:r>
              <a:t/>
            </a:r>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Aim</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Allen's rule posits that the appendages of endothermic organisms will be larger in warmer climates to allow for dumping of heat loads. Given a link between appendage size and climate, we tested the prediction that climate change has driven the evolution of larger bills in birds, resulting in measurable changes over the recent past.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Location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Australia.</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Methods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 explored geographical and temporal variation in bill surface area of five Australian parrot species to determine whether individuals from warmer climates have larger bills, and whether there have been increases in bill surface area over time, consistent with climatic warming. Measurements were obtained from museum specimens dating from 1871 to 2008. These data were then related to geographical location, collection date and locality-specific climate data, in order to construct and compare models of spatio-temporal and climate-related variation in bill morphology.</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Results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There have been increases in bill surface area in mulga parrots (</a:t>
            </a:r>
            <a:r>
              <a:rPr i="1" lang="en">
                <a:solidFill>
                  <a:schemeClr val="dk1"/>
                </a:solidFill>
              </a:rPr>
              <a:t>Psephotus varius</a:t>
            </a:r>
            <a:r>
              <a:rPr lang="en">
                <a:solidFill>
                  <a:schemeClr val="dk1"/>
                </a:solidFill>
              </a:rPr>
              <a:t>), gang-gang cockatoos (</a:t>
            </a:r>
            <a:r>
              <a:rPr i="1" lang="en">
                <a:solidFill>
                  <a:schemeClr val="dk1"/>
                </a:solidFill>
              </a:rPr>
              <a:t>Callocephalon fimbriatum</a:t>
            </a:r>
            <a:r>
              <a:rPr lang="en">
                <a:solidFill>
                  <a:schemeClr val="dk1"/>
                </a:solidFill>
              </a:rPr>
              <a:t>), red-rumped parrots (</a:t>
            </a:r>
            <a:r>
              <a:rPr i="1" lang="en">
                <a:solidFill>
                  <a:schemeClr val="dk1"/>
                </a:solidFill>
              </a:rPr>
              <a:t>Psephotus haematonotus</a:t>
            </a:r>
            <a:r>
              <a:rPr lang="en">
                <a:solidFill>
                  <a:schemeClr val="dk1"/>
                </a:solidFill>
              </a:rPr>
              <a:t>) and male crimson rosellas (</a:t>
            </a:r>
            <a:r>
              <a:rPr i="1" lang="en">
                <a:solidFill>
                  <a:schemeClr val="dk1"/>
                </a:solidFill>
              </a:rPr>
              <a:t>Platycercus elegans</a:t>
            </a:r>
            <a:r>
              <a:rPr lang="en">
                <a:solidFill>
                  <a:schemeClr val="dk1"/>
                </a:solidFill>
              </a:rPr>
              <a:t>), equating to a </a:t>
            </a:r>
            <a:r>
              <a:rPr i="1" lang="en">
                <a:solidFill>
                  <a:schemeClr val="dk1"/>
                </a:solidFill>
              </a:rPr>
              <a:t>c</a:t>
            </a:r>
            <a:r>
              <a:rPr lang="en">
                <a:solidFill>
                  <a:schemeClr val="dk1"/>
                </a:solidFill>
              </a:rPr>
              <a:t>. 4–10% increase in bill surface area since 1871. Average maximum summer temperature in the 5 years prior to specimen collection also positively predicted bill surface area in mulga parrots, red-rumped parrots and crimson rosellas, consistent with Allen's rule. With the exception of red-rumped parrots, however, models with geographical location and year of collection were still better predictors of bill surface area than local climate at the date of collection.</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Main conclusions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Our analysis provides evidence that four species of parrot have exhibited adaptive change in bills over the past century potentially mitigating the thermal stress caused by climatic warming. Although consistent with the predicted effects of climate change, the temporal patterns we observe may have additional causes, however, such as changes in primary productivity, habitat or food availability.</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94460d331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94460d331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 will list out the learning objectives that we will discuss in this presentation.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95445d587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95445d587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rapid increase in population is one of the main reasons for global warming. At the same time, it is also a serious threat to the balance between natural ecosystems. With such a large population, the amount of carbon dioxide emitted each year by itself alone will be a staggering figure, which will directly lead to a continuous increase in the amount of carbon dioxide in the atmosphere, the "greenhouse effect". This will affect the climate change on the earth's surface. Other causes of human-made climate rise are massive deforestation, because trees store carbon, and once the forest is cut down, most of the stored carbon will be released again into the atmosphere as carbon dioxide. There are also atmospheric pollution factors, a lot of human activity like burning fossil fuels, vehicle emissions, and emissions from agriculture and industry all contribute to the global warming.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9533836d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9533836d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9533836d0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9533836d0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9533836d0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9533836d0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heat dome </a:t>
            </a:r>
            <a:r>
              <a:rPr lang="en"/>
              <a:t>occurred</a:t>
            </a:r>
            <a:r>
              <a:rPr lang="en"/>
              <a:t> in 2021, and </a:t>
            </a:r>
            <a:r>
              <a:rPr lang="en"/>
              <a:t>British</a:t>
            </a:r>
            <a:r>
              <a:rPr lang="en"/>
              <a:t> Columbia was one of the many places affected by the heat dome. But first, we must know what a heat dome is. A heat dome is when when the atmosphere traps hot ocean air like a lid or cap.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Canada recorded a record temperature in British Columbia (121.3°F)</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95445d587b_5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95445d587b_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The heat dome caused a lot of wildfires, one of them reaching the village of Lytton in british Columbia. As you can see in the picture, the village was badly destroyed. The damage didn’t stop there. The heat also damaged both rail and road infractures. It caused rutting in the roads, and also causing landslides, which in turn caused transportation problems. The heat dome also caused some businesses and schools to be closed </a:t>
            </a:r>
            <a:r>
              <a:rPr lang="en">
                <a:solidFill>
                  <a:schemeClr val="dk1"/>
                </a:solidFill>
              </a:rPr>
              <a:t>temporarily</a:t>
            </a:r>
            <a:r>
              <a:rPr lang="en">
                <a:solidFill>
                  <a:schemeClr val="dk1"/>
                </a:solidFill>
              </a:rPr>
              <a:t> due to record high temperatures. It also caused flooding in some places due to the melting of </a:t>
            </a:r>
            <a:r>
              <a:rPr lang="en">
                <a:solidFill>
                  <a:schemeClr val="dk1"/>
                </a:solidFill>
              </a:rPr>
              <a:t>snow caps</a:t>
            </a:r>
            <a:r>
              <a:rPr lang="en">
                <a:solidFill>
                  <a:schemeClr val="dk1"/>
                </a:solidFill>
              </a:rPr>
              <a:t>. Finally, the heat also caused crops to be damaged, which is expected to increase the food prices of the following years.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95445d587b_5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95445d587b_5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effects didn’t stop there. The heat dome also took the lives of humans and animals alike. It is estimated that 619 deaths were due to heat-related causes. A majority of the people who passed away were the elderly and poor. This is because they have less access to air conditioning.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According to the </a:t>
            </a:r>
            <a:r>
              <a:rPr lang="en">
                <a:solidFill>
                  <a:schemeClr val="dk1"/>
                </a:solidFill>
              </a:rPr>
              <a:t>prediction</a:t>
            </a:r>
            <a:r>
              <a:rPr lang="en">
                <a:solidFill>
                  <a:schemeClr val="dk1"/>
                </a:solidFill>
              </a:rPr>
              <a:t> of Chris Harley, a professor in the University of British Columbia, approximately more than one billion sea creatures died due to the heat dome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Farm aninmals, such as chickens or cows also died due to high temperatures or flooding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95445d587b_5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95445d587b_5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Although </a:t>
            </a:r>
            <a:r>
              <a:rPr b="1" lang="en">
                <a:solidFill>
                  <a:schemeClr val="dk1"/>
                </a:solidFill>
              </a:rPr>
              <a:t>climate change does not directly cause a heat dome</a:t>
            </a:r>
            <a:r>
              <a:rPr lang="en">
                <a:solidFill>
                  <a:schemeClr val="dk1"/>
                </a:solidFill>
              </a:rPr>
              <a:t>, its effects make heat domes more frequent, more intense, and as a result, more deadly</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95445d587b_5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95445d587b_5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99787f20a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99787f20a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takeaway</a:t>
            </a:r>
            <a:r>
              <a:rPr lang="en"/>
              <a:t> of this video is that climate change is </a:t>
            </a:r>
            <a:r>
              <a:rPr lang="en"/>
              <a:t>already</a:t>
            </a:r>
            <a:r>
              <a:rPr lang="en"/>
              <a:t> causing adverse effects to humans and animals alike. We should focus more on this problem rather than waiting until it is too late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9511eac99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9511eac99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951e3083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951e3083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 will list out the learning objectives that we will discuss in this presentation.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95445d587b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95445d587b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9511eac99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9511eac99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95445d587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95445d587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94460d331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94460d331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out the stuff on the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94460d331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94460d331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out the stuff on the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94460d331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94460d331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current atmosphere is comprised of many gasses, as you can see in the diagram on the right. These gasses include nitrogen, oxygen, argon, carbon dioxide, neon, helium, methan, krypton, nitrous oxide, and hydrogen. Some of these gasses are greenhouse gasses, namely carbon </a:t>
            </a:r>
            <a:r>
              <a:rPr lang="en"/>
              <a:t>dioxide at 370ppm</a:t>
            </a:r>
            <a:r>
              <a:rPr lang="en"/>
              <a:t>, methane at 2ppm, nitrous oxide at 5ppm, and water vapor. Water vapor is omitted from the diagram as air samples typically use dry air as water vapor in air varies significantly between time and location. However, typically, water vapor is at 1% and can vary from 0-3% of the air.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As you can see, greenhouse gasses actually make up a very small part of our atmosphere, yet they have significant effects on the warming of the earth. In addition, some of these greenhouse gasses actually have different warming potentials. For example, nitrous oxide is 310x more potent than carbon dioxide. Methane has 21x the effect. While water has the strongest greenhouse effect, water vapor is removed by precipitation relatively quickly and is mostly dependent on air temperature rather than any indirect human effect.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https://en.wikipedia.org/wiki/Atmospheric_chemistry#/media/File:Atmospheric_composition_Langley.svg</a:t>
            </a:r>
            <a:endParaRPr/>
          </a:p>
          <a:p>
            <a:pPr indent="0" lvl="0" marL="0" rtl="0" algn="l">
              <a:spcBef>
                <a:spcPts val="0"/>
              </a:spcBef>
              <a:spcAft>
                <a:spcPts val="0"/>
              </a:spcAft>
              <a:buClr>
                <a:schemeClr val="dk1"/>
              </a:buClr>
              <a:buSzPts val="1100"/>
              <a:buFont typeface="Arial"/>
              <a:buNone/>
            </a:pPr>
            <a:r>
              <a:rPr lang="en"/>
              <a:t>https://www.nasa.gov/centers/langley/pdf/245893main_MeteorologyTeacherRes-Ch2.r4.pdf</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94460d331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94460d331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look at the chart on the right, you can see that global greenhouse gas emissions have only increased since the industrial </a:t>
            </a:r>
            <a:r>
              <a:rPr lang="en"/>
              <a:t>revolution</a:t>
            </a:r>
            <a:r>
              <a:rPr lang="en"/>
              <a:t> in the 1800s and continues to increase rapidly until today. These include all three GHGs we have mentioned below. Today, GHG levels sit at 400 ppm for co2, 1900 ppb for ch4, and 320 ppb for n2O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trends are incredibly worrying as they do continue to grow and trap more heat in the atmosphere. In the next part, we explain some of the human causes of these gas increases.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https://ar5-syr.ipcc.ch/topic_observedchanges.php</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94460d3316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94460d3316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https://ar5-syr.ipcc.ch/topic_observedchanges.php</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94460d331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94460d331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https://www.pbl.nl/sites/default/files/downloads/pbl-2020-trends-in-global-co2-and_total-greenhouse-gas-emissions-2020-report_4331.pdf</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Font typeface="IBM Plex Sans SemiBold"/>
              <a:buNone/>
              <a:defRPr sz="5200">
                <a:latin typeface="IBM Plex Sans SemiBold"/>
                <a:ea typeface="IBM Plex Sans SemiBold"/>
                <a:cs typeface="IBM Plex Sans SemiBold"/>
                <a:sym typeface="IBM Plex Sans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800"/>
              <a:buFont typeface="IBM Plex Sans SemiBold"/>
              <a:buNone/>
              <a:defRPr sz="2800">
                <a:solidFill>
                  <a:schemeClr val="dk1"/>
                </a:solidFill>
                <a:latin typeface="IBM Plex Sans SemiBold"/>
                <a:ea typeface="IBM Plex Sans SemiBold"/>
                <a:cs typeface="IBM Plex Sans SemiBold"/>
                <a:sym typeface="IBM Plex Sans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800"/>
              </a:spcBef>
              <a:spcAft>
                <a:spcPts val="0"/>
              </a:spcAft>
              <a:buSzPts val="1400"/>
              <a:buChar char="○"/>
              <a:defRPr/>
            </a:lvl2pPr>
            <a:lvl3pPr indent="-317500" lvl="2" marL="1371600" algn="ctr">
              <a:spcBef>
                <a:spcPts val="800"/>
              </a:spcBef>
              <a:spcAft>
                <a:spcPts val="0"/>
              </a:spcAft>
              <a:buSzPts val="1400"/>
              <a:buChar char="■"/>
              <a:defRPr/>
            </a:lvl3pPr>
            <a:lvl4pPr indent="-317500" lvl="3" marL="1828800" algn="ctr">
              <a:spcBef>
                <a:spcPts val="800"/>
              </a:spcBef>
              <a:spcAft>
                <a:spcPts val="0"/>
              </a:spcAft>
              <a:buSzPts val="1400"/>
              <a:buChar char="●"/>
              <a:defRPr/>
            </a:lvl4pPr>
            <a:lvl5pPr indent="-317500" lvl="4" marL="2286000" algn="ctr">
              <a:spcBef>
                <a:spcPts val="800"/>
              </a:spcBef>
              <a:spcAft>
                <a:spcPts val="0"/>
              </a:spcAft>
              <a:buSzPts val="1400"/>
              <a:buChar char="○"/>
              <a:defRPr/>
            </a:lvl5pPr>
            <a:lvl6pPr indent="-317500" lvl="5" marL="2743200" algn="ctr">
              <a:spcBef>
                <a:spcPts val="800"/>
              </a:spcBef>
              <a:spcAft>
                <a:spcPts val="0"/>
              </a:spcAft>
              <a:buSzPts val="1400"/>
              <a:buChar char="■"/>
              <a:defRPr/>
            </a:lvl6pPr>
            <a:lvl7pPr indent="-317500" lvl="6" marL="3200400" algn="ctr">
              <a:spcBef>
                <a:spcPts val="800"/>
              </a:spcBef>
              <a:spcAft>
                <a:spcPts val="0"/>
              </a:spcAft>
              <a:buSzPts val="1400"/>
              <a:buChar char="●"/>
              <a:defRPr/>
            </a:lvl7pPr>
            <a:lvl8pPr indent="-317500" lvl="7" marL="3657600" algn="ctr">
              <a:spcBef>
                <a:spcPts val="800"/>
              </a:spcBef>
              <a:spcAft>
                <a:spcPts val="0"/>
              </a:spcAft>
              <a:buSzPts val="1400"/>
              <a:buChar char="○"/>
              <a:defRPr/>
            </a:lvl8pPr>
            <a:lvl9pPr indent="-317500" lvl="8" marL="4114800" algn="ctr">
              <a:spcBef>
                <a:spcPts val="800"/>
              </a:spcBef>
              <a:spcAft>
                <a:spcPts val="800"/>
              </a:spcAft>
              <a:buSzPts val="1400"/>
              <a:buChar char="■"/>
              <a:defRPr/>
            </a:lvl9pPr>
          </a:lstStyle>
          <a:p/>
        </p:txBody>
      </p:sp>
      <p:sp>
        <p:nvSpPr>
          <p:cNvPr id="47" name="Google Shape;47;p11"/>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248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800"/>
              </a:spcBef>
              <a:spcAft>
                <a:spcPts val="0"/>
              </a:spcAft>
              <a:buSzPts val="1400"/>
              <a:buChar char="○"/>
              <a:defRPr/>
            </a:lvl2pPr>
            <a:lvl3pPr indent="-317500" lvl="2" marL="1371600">
              <a:spcBef>
                <a:spcPts val="800"/>
              </a:spcBef>
              <a:spcAft>
                <a:spcPts val="0"/>
              </a:spcAft>
              <a:buSzPts val="1400"/>
              <a:buChar char="■"/>
              <a:defRPr/>
            </a:lvl3pPr>
            <a:lvl4pPr indent="-317500" lvl="3" marL="1828800">
              <a:spcBef>
                <a:spcPts val="800"/>
              </a:spcBef>
              <a:spcAft>
                <a:spcPts val="0"/>
              </a:spcAft>
              <a:buSzPts val="1400"/>
              <a:buChar char="●"/>
              <a:defRPr/>
            </a:lvl4pPr>
            <a:lvl5pPr indent="-317500" lvl="4" marL="2286000">
              <a:spcBef>
                <a:spcPts val="800"/>
              </a:spcBef>
              <a:spcAft>
                <a:spcPts val="0"/>
              </a:spcAft>
              <a:buSzPts val="1400"/>
              <a:buChar char="○"/>
              <a:defRPr/>
            </a:lvl5pPr>
            <a:lvl6pPr indent="-317500" lvl="5" marL="2743200">
              <a:spcBef>
                <a:spcPts val="800"/>
              </a:spcBef>
              <a:spcAft>
                <a:spcPts val="0"/>
              </a:spcAft>
              <a:buSzPts val="1400"/>
              <a:buChar char="■"/>
              <a:defRPr/>
            </a:lvl6pPr>
            <a:lvl7pPr indent="-317500" lvl="6" marL="3200400">
              <a:spcBef>
                <a:spcPts val="800"/>
              </a:spcBef>
              <a:spcAft>
                <a:spcPts val="0"/>
              </a:spcAft>
              <a:buSzPts val="1400"/>
              <a:buChar char="●"/>
              <a:defRPr/>
            </a:lvl7pPr>
            <a:lvl8pPr indent="-317500" lvl="7" marL="3657600">
              <a:spcBef>
                <a:spcPts val="800"/>
              </a:spcBef>
              <a:spcAft>
                <a:spcPts val="0"/>
              </a:spcAft>
              <a:buSzPts val="1400"/>
              <a:buChar char="○"/>
              <a:defRPr/>
            </a:lvl8pPr>
            <a:lvl9pPr indent="-317500" lvl="8" marL="4114800">
              <a:spcBef>
                <a:spcPts val="800"/>
              </a:spcBef>
              <a:spcAft>
                <a:spcPts val="800"/>
              </a:spcAft>
              <a:buSzPts val="1400"/>
              <a:buChar char="■"/>
              <a:defRPr/>
            </a:lvl9pPr>
          </a:lstStyle>
          <a:p/>
        </p:txBody>
      </p:sp>
      <p:sp>
        <p:nvSpPr>
          <p:cNvPr id="19" name="Google Shape;19;p4"/>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49250" lvl="0" marL="457200">
              <a:spcBef>
                <a:spcPts val="0"/>
              </a:spcBef>
              <a:spcAft>
                <a:spcPts val="0"/>
              </a:spcAft>
              <a:buSzPts val="1900"/>
              <a:buChar char="●"/>
              <a:defRPr sz="1900"/>
            </a:lvl1pPr>
            <a:lvl2pPr indent="-336550" lvl="1" marL="914400">
              <a:spcBef>
                <a:spcPts val="1000"/>
              </a:spcBef>
              <a:spcAft>
                <a:spcPts val="0"/>
              </a:spcAft>
              <a:buSzPts val="1700"/>
              <a:buChar char="○"/>
              <a:defRPr sz="1700"/>
            </a:lvl2pPr>
            <a:lvl3pPr indent="-336550" lvl="2" marL="1371600">
              <a:spcBef>
                <a:spcPts val="1000"/>
              </a:spcBef>
              <a:spcAft>
                <a:spcPts val="0"/>
              </a:spcAft>
              <a:buSzPts val="1700"/>
              <a:buChar char="■"/>
              <a:defRPr sz="1700"/>
            </a:lvl3pPr>
            <a:lvl4pPr indent="-336550" lvl="3" marL="1828800">
              <a:spcBef>
                <a:spcPts val="1000"/>
              </a:spcBef>
              <a:spcAft>
                <a:spcPts val="0"/>
              </a:spcAft>
              <a:buSzPts val="1700"/>
              <a:buChar char="●"/>
              <a:defRPr sz="1700"/>
            </a:lvl4pPr>
            <a:lvl5pPr indent="-336550" lvl="4" marL="2286000">
              <a:spcBef>
                <a:spcPts val="1000"/>
              </a:spcBef>
              <a:spcAft>
                <a:spcPts val="0"/>
              </a:spcAft>
              <a:buSzPts val="1700"/>
              <a:buChar char="○"/>
              <a:defRPr sz="1700"/>
            </a:lvl5pPr>
            <a:lvl6pPr indent="-336550" lvl="5" marL="2743200">
              <a:spcBef>
                <a:spcPts val="1000"/>
              </a:spcBef>
              <a:spcAft>
                <a:spcPts val="0"/>
              </a:spcAft>
              <a:buSzPts val="1700"/>
              <a:buChar char="■"/>
              <a:defRPr sz="1700"/>
            </a:lvl6pPr>
            <a:lvl7pPr indent="-336550" lvl="6" marL="3200400">
              <a:spcBef>
                <a:spcPts val="1000"/>
              </a:spcBef>
              <a:spcAft>
                <a:spcPts val="0"/>
              </a:spcAft>
              <a:buSzPts val="1700"/>
              <a:buChar char="●"/>
              <a:defRPr sz="1700"/>
            </a:lvl7pPr>
            <a:lvl8pPr indent="-336550" lvl="7" marL="3657600">
              <a:spcBef>
                <a:spcPts val="1000"/>
              </a:spcBef>
              <a:spcAft>
                <a:spcPts val="0"/>
              </a:spcAft>
              <a:buSzPts val="1700"/>
              <a:buChar char="○"/>
              <a:defRPr sz="1700"/>
            </a:lvl8pPr>
            <a:lvl9pPr indent="-336550" lvl="8" marL="4114800">
              <a:spcBef>
                <a:spcPts val="1000"/>
              </a:spcBef>
              <a:spcAft>
                <a:spcPts val="1000"/>
              </a:spcAft>
              <a:buSzPts val="1700"/>
              <a:buChar char="■"/>
              <a:defRPr sz="17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49250" lvl="0" marL="457200">
              <a:spcBef>
                <a:spcPts val="0"/>
              </a:spcBef>
              <a:spcAft>
                <a:spcPts val="0"/>
              </a:spcAft>
              <a:buSzPts val="1900"/>
              <a:buChar char="●"/>
              <a:defRPr sz="1900"/>
            </a:lvl1pPr>
            <a:lvl2pPr indent="-336550" lvl="1" marL="914400">
              <a:spcBef>
                <a:spcPts val="800"/>
              </a:spcBef>
              <a:spcAft>
                <a:spcPts val="0"/>
              </a:spcAft>
              <a:buSzPts val="1700"/>
              <a:buChar char="○"/>
              <a:defRPr sz="1700"/>
            </a:lvl2pPr>
            <a:lvl3pPr indent="-336550" lvl="2" marL="1371600">
              <a:spcBef>
                <a:spcPts val="800"/>
              </a:spcBef>
              <a:spcAft>
                <a:spcPts val="0"/>
              </a:spcAft>
              <a:buSzPts val="1700"/>
              <a:buChar char="■"/>
              <a:defRPr sz="1700"/>
            </a:lvl3pPr>
            <a:lvl4pPr indent="-336550" lvl="3" marL="1828800">
              <a:spcBef>
                <a:spcPts val="800"/>
              </a:spcBef>
              <a:spcAft>
                <a:spcPts val="0"/>
              </a:spcAft>
              <a:buSzPts val="1700"/>
              <a:buChar char="●"/>
              <a:defRPr sz="1700"/>
            </a:lvl4pPr>
            <a:lvl5pPr indent="-336550" lvl="4" marL="2286000">
              <a:spcBef>
                <a:spcPts val="800"/>
              </a:spcBef>
              <a:spcAft>
                <a:spcPts val="0"/>
              </a:spcAft>
              <a:buSzPts val="1700"/>
              <a:buChar char="○"/>
              <a:defRPr sz="1700"/>
            </a:lvl5pPr>
            <a:lvl6pPr indent="-336550" lvl="5" marL="2743200">
              <a:spcBef>
                <a:spcPts val="800"/>
              </a:spcBef>
              <a:spcAft>
                <a:spcPts val="0"/>
              </a:spcAft>
              <a:buSzPts val="1700"/>
              <a:buChar char="■"/>
              <a:defRPr sz="1700"/>
            </a:lvl6pPr>
            <a:lvl7pPr indent="-336550" lvl="6" marL="3200400">
              <a:spcBef>
                <a:spcPts val="800"/>
              </a:spcBef>
              <a:spcAft>
                <a:spcPts val="0"/>
              </a:spcAft>
              <a:buSzPts val="1700"/>
              <a:buChar char="●"/>
              <a:defRPr sz="1700"/>
            </a:lvl7pPr>
            <a:lvl8pPr indent="-336550" lvl="7" marL="3657600">
              <a:spcBef>
                <a:spcPts val="800"/>
              </a:spcBef>
              <a:spcAft>
                <a:spcPts val="0"/>
              </a:spcAft>
              <a:buSzPts val="1700"/>
              <a:buChar char="○"/>
              <a:defRPr sz="1700"/>
            </a:lvl8pPr>
            <a:lvl9pPr indent="-336550" lvl="8" marL="4114800">
              <a:spcBef>
                <a:spcPts val="800"/>
              </a:spcBef>
              <a:spcAft>
                <a:spcPts val="800"/>
              </a:spcAft>
              <a:buSzPts val="1700"/>
              <a:buChar char="■"/>
              <a:defRPr sz="1700"/>
            </a:lvl9pPr>
          </a:lstStyle>
          <a:p/>
        </p:txBody>
      </p:sp>
      <p:sp>
        <p:nvSpPr>
          <p:cNvPr id="24" name="Google Shape;24;p5"/>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31" name="Google Shape;31;p7"/>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Font typeface="IBM Plex Sans SemiBold"/>
              <a:buNone/>
              <a:defRPr sz="4800">
                <a:latin typeface="IBM Plex Sans SemiBold"/>
                <a:ea typeface="IBM Plex Sans SemiBold"/>
                <a:cs typeface="IBM Plex Sans SemiBold"/>
                <a:sym typeface="IBM Plex Sans SemiBo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000000"/>
              </a:buClr>
              <a:buSzPts val="2100"/>
              <a:buNone/>
              <a:defRPr sz="2100">
                <a:solidFill>
                  <a:srgbClr val="00000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800"/>
              </a:spcBef>
              <a:spcAft>
                <a:spcPts val="0"/>
              </a:spcAft>
              <a:buSzPts val="1400"/>
              <a:buChar char="○"/>
              <a:defRPr/>
            </a:lvl2pPr>
            <a:lvl3pPr indent="-317500" lvl="2" marL="1371600">
              <a:spcBef>
                <a:spcPts val="800"/>
              </a:spcBef>
              <a:spcAft>
                <a:spcPts val="0"/>
              </a:spcAft>
              <a:buSzPts val="1400"/>
              <a:buChar char="■"/>
              <a:defRPr/>
            </a:lvl3pPr>
            <a:lvl4pPr indent="-317500" lvl="3" marL="1828800">
              <a:spcBef>
                <a:spcPts val="800"/>
              </a:spcBef>
              <a:spcAft>
                <a:spcPts val="0"/>
              </a:spcAft>
              <a:buSzPts val="1400"/>
              <a:buChar char="●"/>
              <a:defRPr/>
            </a:lvl4pPr>
            <a:lvl5pPr indent="-317500" lvl="4" marL="2286000">
              <a:spcBef>
                <a:spcPts val="800"/>
              </a:spcBef>
              <a:spcAft>
                <a:spcPts val="0"/>
              </a:spcAft>
              <a:buSzPts val="1400"/>
              <a:buChar char="○"/>
              <a:defRPr/>
            </a:lvl5pPr>
            <a:lvl6pPr indent="-317500" lvl="5" marL="2743200">
              <a:spcBef>
                <a:spcPts val="800"/>
              </a:spcBef>
              <a:spcAft>
                <a:spcPts val="0"/>
              </a:spcAft>
              <a:buSzPts val="1400"/>
              <a:buChar char="■"/>
              <a:defRPr/>
            </a:lvl6pPr>
            <a:lvl7pPr indent="-317500" lvl="6" marL="3200400">
              <a:spcBef>
                <a:spcPts val="800"/>
              </a:spcBef>
              <a:spcAft>
                <a:spcPts val="0"/>
              </a:spcAft>
              <a:buSzPts val="1400"/>
              <a:buChar char="●"/>
              <a:defRPr/>
            </a:lvl7pPr>
            <a:lvl8pPr indent="-317500" lvl="7" marL="3657600">
              <a:spcBef>
                <a:spcPts val="800"/>
              </a:spcBef>
              <a:spcAft>
                <a:spcPts val="0"/>
              </a:spcAft>
              <a:buSzPts val="1400"/>
              <a:buChar char="○"/>
              <a:defRPr/>
            </a:lvl8pPr>
            <a:lvl9pPr indent="-317500" lvl="8" marL="4114800">
              <a:spcBef>
                <a:spcPts val="800"/>
              </a:spcBef>
              <a:spcAft>
                <a:spcPts val="800"/>
              </a:spcAft>
              <a:buSzPts val="1400"/>
              <a:buChar char="■"/>
              <a:defRPr/>
            </a:lvl9pPr>
          </a:lstStyle>
          <a:p/>
        </p:txBody>
      </p:sp>
      <p:sp>
        <p:nvSpPr>
          <p:cNvPr id="40" name="Google Shape;40;p9"/>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IBM Plex Sans Medium"/>
              <a:buNone/>
              <a:defRPr>
                <a:latin typeface="IBM Plex Sans Medium"/>
                <a:ea typeface="IBM Plex Sans Medium"/>
                <a:cs typeface="IBM Plex Sans Medium"/>
                <a:sym typeface="IBM Plex Sans Medium"/>
              </a:defRPr>
            </a:lvl1pPr>
          </a:lstStyle>
          <a:p/>
        </p:txBody>
      </p:sp>
      <p:sp>
        <p:nvSpPr>
          <p:cNvPr id="43" name="Google Shape;43;p10"/>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rgbClr val="0B5394"/>
              </a:buClr>
              <a:buSzPts val="2800"/>
              <a:buFont typeface="IBM Plex Sans SemiBold"/>
              <a:buNone/>
              <a:defRPr sz="2800">
                <a:solidFill>
                  <a:srgbClr val="0B5394"/>
                </a:solidFill>
                <a:latin typeface="IBM Plex Sans SemiBold"/>
                <a:ea typeface="IBM Plex Sans SemiBold"/>
                <a:cs typeface="IBM Plex Sans SemiBold"/>
                <a:sym typeface="IBM Plex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248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SzPts val="1800"/>
              <a:buFont typeface="IBM Plex Sans Medium"/>
              <a:buChar char="●"/>
              <a:defRPr sz="1800">
                <a:latin typeface="IBM Plex Sans Medium"/>
                <a:ea typeface="IBM Plex Sans Medium"/>
                <a:cs typeface="IBM Plex Sans Medium"/>
                <a:sym typeface="IBM Plex Sans Medium"/>
              </a:defRPr>
            </a:lvl1pPr>
            <a:lvl2pPr indent="-317500" lvl="1" marL="9144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2pPr>
            <a:lvl3pPr indent="-317500" lvl="2" marL="13716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3pPr>
            <a:lvl4pPr indent="-317500" lvl="3" marL="18288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4pPr>
            <a:lvl5pPr indent="-317500" lvl="4" marL="22860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5pPr>
            <a:lvl6pPr indent="-317500" lvl="5" marL="27432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6pPr>
            <a:lvl7pPr indent="-317500" lvl="6" marL="32004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7pPr>
            <a:lvl8pPr indent="-317500" lvl="7" marL="3657600">
              <a:lnSpc>
                <a:spcPct val="115000"/>
              </a:lnSpc>
              <a:spcBef>
                <a:spcPts val="800"/>
              </a:spcBef>
              <a:spcAft>
                <a:spcPts val="0"/>
              </a:spcAft>
              <a:buSzPts val="1400"/>
              <a:buFont typeface="IBM Plex Sans Medium"/>
              <a:buChar char="○"/>
              <a:defRPr>
                <a:latin typeface="IBM Plex Sans Medium"/>
                <a:ea typeface="IBM Plex Sans Medium"/>
                <a:cs typeface="IBM Plex Sans Medium"/>
                <a:sym typeface="IBM Plex Sans Medium"/>
              </a:defRPr>
            </a:lvl8pPr>
            <a:lvl9pPr indent="-317500" lvl="8" marL="4114800">
              <a:lnSpc>
                <a:spcPct val="115000"/>
              </a:lnSpc>
              <a:spcBef>
                <a:spcPts val="800"/>
              </a:spcBef>
              <a:spcAft>
                <a:spcPts val="800"/>
              </a:spcAft>
              <a:buSzPts val="1400"/>
              <a:buFont typeface="IBM Plex Sans Medium"/>
              <a:buChar char="■"/>
              <a:defRPr>
                <a:latin typeface="IBM Plex Sans Medium"/>
                <a:ea typeface="IBM Plex Sans Medium"/>
                <a:cs typeface="IBM Plex Sans Medium"/>
                <a:sym typeface="IBM Plex Sans Medium"/>
              </a:defRPr>
            </a:lvl9pPr>
          </a:lstStyle>
          <a:p/>
        </p:txBody>
      </p:sp>
      <p:sp>
        <p:nvSpPr>
          <p:cNvPr id="8" name="Google Shape;8;p1"/>
          <p:cNvSpPr txBox="1"/>
          <p:nvPr>
            <p:ph idx="12" type="sldNum"/>
          </p:nvPr>
        </p:nvSpPr>
        <p:spPr>
          <a:xfrm>
            <a:off x="7359975" y="4663225"/>
            <a:ext cx="16608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IBM Plex Sans"/>
                <a:ea typeface="IBM Plex Sans"/>
                <a:cs typeface="IBM Plex Sans"/>
                <a:sym typeface="IBM Plex Sans"/>
              </a:defRPr>
            </a:lvl1pPr>
            <a:lvl2pPr lvl="1" algn="r">
              <a:buNone/>
              <a:defRPr sz="1000">
                <a:solidFill>
                  <a:schemeClr val="dk1"/>
                </a:solidFill>
                <a:latin typeface="IBM Plex Sans"/>
                <a:ea typeface="IBM Plex Sans"/>
                <a:cs typeface="IBM Plex Sans"/>
                <a:sym typeface="IBM Plex Sans"/>
              </a:defRPr>
            </a:lvl2pPr>
            <a:lvl3pPr lvl="2" algn="r">
              <a:buNone/>
              <a:defRPr sz="1000">
                <a:solidFill>
                  <a:schemeClr val="dk1"/>
                </a:solidFill>
                <a:latin typeface="IBM Plex Sans"/>
                <a:ea typeface="IBM Plex Sans"/>
                <a:cs typeface="IBM Plex Sans"/>
                <a:sym typeface="IBM Plex Sans"/>
              </a:defRPr>
            </a:lvl3pPr>
            <a:lvl4pPr lvl="3" algn="r">
              <a:buNone/>
              <a:defRPr sz="1000">
                <a:solidFill>
                  <a:schemeClr val="dk1"/>
                </a:solidFill>
                <a:latin typeface="IBM Plex Sans"/>
                <a:ea typeface="IBM Plex Sans"/>
                <a:cs typeface="IBM Plex Sans"/>
                <a:sym typeface="IBM Plex Sans"/>
              </a:defRPr>
            </a:lvl4pPr>
            <a:lvl5pPr lvl="4" algn="r">
              <a:buNone/>
              <a:defRPr sz="1000">
                <a:solidFill>
                  <a:schemeClr val="dk1"/>
                </a:solidFill>
                <a:latin typeface="IBM Plex Sans"/>
                <a:ea typeface="IBM Plex Sans"/>
                <a:cs typeface="IBM Plex Sans"/>
                <a:sym typeface="IBM Plex Sans"/>
              </a:defRPr>
            </a:lvl5pPr>
            <a:lvl6pPr lvl="5" algn="r">
              <a:buNone/>
              <a:defRPr sz="1000">
                <a:solidFill>
                  <a:schemeClr val="dk1"/>
                </a:solidFill>
                <a:latin typeface="IBM Plex Sans"/>
                <a:ea typeface="IBM Plex Sans"/>
                <a:cs typeface="IBM Plex Sans"/>
                <a:sym typeface="IBM Plex Sans"/>
              </a:defRPr>
            </a:lvl6pPr>
            <a:lvl7pPr lvl="6" algn="r">
              <a:buNone/>
              <a:defRPr sz="1000">
                <a:solidFill>
                  <a:schemeClr val="dk1"/>
                </a:solidFill>
                <a:latin typeface="IBM Plex Sans"/>
                <a:ea typeface="IBM Plex Sans"/>
                <a:cs typeface="IBM Plex Sans"/>
                <a:sym typeface="IBM Plex Sans"/>
              </a:defRPr>
            </a:lvl7pPr>
            <a:lvl8pPr lvl="7" algn="r">
              <a:buNone/>
              <a:defRPr sz="1000">
                <a:solidFill>
                  <a:schemeClr val="dk1"/>
                </a:solidFill>
                <a:latin typeface="IBM Plex Sans"/>
                <a:ea typeface="IBM Plex Sans"/>
                <a:cs typeface="IBM Plex Sans"/>
                <a:sym typeface="IBM Plex Sans"/>
              </a:defRPr>
            </a:lvl8pPr>
            <a:lvl9pPr lvl="8" algn="r">
              <a:buNone/>
              <a:defRPr sz="1000">
                <a:solidFill>
                  <a:schemeClr val="dk1"/>
                </a:solidFill>
                <a:latin typeface="IBM Plex Sans"/>
                <a:ea typeface="IBM Plex Sans"/>
                <a:cs typeface="IBM Plex Sans"/>
                <a:sym typeface="IBM Plex Sans"/>
              </a:defRPr>
            </a:lvl9pPr>
          </a:lstStyle>
          <a:p>
            <a:pPr indent="0" lvl="0" marL="0" rtl="0" algn="r">
              <a:spcBef>
                <a:spcPts val="0"/>
              </a:spcBef>
              <a:spcAft>
                <a:spcPts val="0"/>
              </a:spcAft>
              <a:buNone/>
            </a:pPr>
            <a:r>
              <a:rPr lang="en"/>
              <a:t>Page number</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hyperlink" Target="https://www.drishtiias.com/to-the-points/paper1/heat-waves-and-heat-dom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hyperlink" Target="https://www.cbc.ca/news/canada/british-columbia/bc-wildfires-june-30-2021-1.6085919" TargetMode="External"/><Relationship Id="rId5" Type="http://schemas.openxmlformats.org/officeDocument/2006/relationships/image" Target="../media/image11.png"/><Relationship Id="rId6" Type="http://schemas.openxmlformats.org/officeDocument/2006/relationships/hyperlink" Target="https://www.nytimes.com/2021/11/21/canada-flooding-climate-change.html" TargetMode="External"/><Relationship Id="rId7" Type="http://schemas.openxmlformats.org/officeDocument/2006/relationships/hyperlink" Target="https://www.nytimes.com/2021/11/21/canada-flooding-climate-change.html" TargetMode="External"/><Relationship Id="rId8"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hyperlink" Target="https://vancouversun.com/health/local-health/the-434-in-metro-vancouver-who-died-in-heat-dome-mostly-elderly-poor-isolated-female" TargetMode="External"/><Relationship Id="rId5" Type="http://schemas.openxmlformats.org/officeDocument/2006/relationships/image" Target="../media/image25.png"/><Relationship Id="rId6" Type="http://schemas.openxmlformats.org/officeDocument/2006/relationships/hyperlink" Target="https://www.greenmatters.com/p/heat-dome-marine-lif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2.png"/><Relationship Id="rId6" Type="http://schemas.openxmlformats.org/officeDocument/2006/relationships/image" Target="../media/image17.png"/><Relationship Id="rId7"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ar5-syr.ipcc.ch/topic_observedchanges.php" TargetMode="External"/><Relationship Id="rId4" Type="http://schemas.openxmlformats.org/officeDocument/2006/relationships/hyperlink" Target="https://www.pbl.nl/sites/default/files/downloads/pbl-2020-trends-in-global-co2-and_total-greenhouse-gas-emissions-2020-report_4331.pdf" TargetMode="External"/><Relationship Id="rId5" Type="http://schemas.openxmlformats.org/officeDocument/2006/relationships/hyperlink" Target="https://www.globalmethane.org/documents/gmi-mitigation-factsheet.pdf" TargetMode="External"/><Relationship Id="rId6" Type="http://schemas.openxmlformats.org/officeDocument/2006/relationships/hyperlink" Target="https://www.epa.gov/global-mitigation-non-co2-greenhouse-gases/global-non-co2-ghg-emissions-1990-20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nwf.org/Educational-Resources/Wildlife-Guide/Plants-and-Fungi/Venus-Flytrap" TargetMode="External"/><Relationship Id="rId4" Type="http://schemas.openxmlformats.org/officeDocument/2006/relationships/hyperlink" Target="https://www.nwf.org/Educational-Resources/Wildlife-Guide/Plants-and-Fungi/Venus-Flytrap" TargetMode="External"/><Relationship Id="rId5" Type="http://schemas.openxmlformats.org/officeDocument/2006/relationships/hyperlink" Target="https://www.for.gov.bc.ca/hfd/library/documents/treebook/douglasfir.htm" TargetMode="External"/><Relationship Id="rId6" Type="http://schemas.openxmlformats.org/officeDocument/2006/relationships/hyperlink" Target="https://upload.wikimedia.org/wikipedia/commons/3/37/Venus_Flytrap_showing_trigger_hairs.jpg" TargetMode="External"/><Relationship Id="rId7" Type="http://schemas.openxmlformats.org/officeDocument/2006/relationships/hyperlink" Target="https://commons.wikimedia.org/wiki/File:Carnegiea_gigantea_in_Saguaro_National_Park_near_Tucson,_Arizona_during_November_(58).jpg" TargetMode="External"/><Relationship Id="rId8" Type="http://schemas.openxmlformats.org/officeDocument/2006/relationships/hyperlink" Target="https://cdn.britannica.com/34/118234-050-12C9BAC8/Douglas-fir.jp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nasa.gov/centers/langley/pdf/245893main_MeteorologyTeacherRes-Ch2.r4.pdf" TargetMode="External"/><Relationship Id="rId4" Type="http://schemas.openxmlformats.org/officeDocument/2006/relationships/hyperlink" Target="https://en.wikipedia.org/wiki/Atmospheric_chemistry#/media/File:Atmospheric_composition_Langley.svg" TargetMode="External"/><Relationship Id="rId11" Type="http://schemas.openxmlformats.org/officeDocument/2006/relationships/hyperlink" Target="https://www.bbc.com/news/science-environment-57751918" TargetMode="External"/><Relationship Id="rId10" Type="http://schemas.openxmlformats.org/officeDocument/2006/relationships/hyperlink" Target="https://web.archive.org/web/20210628225328/https://www.scientificamerican.com/article/unprecedented-heat-wave-in-pacific-northwest-driven-by-climate-change/" TargetMode="External"/><Relationship Id="rId9" Type="http://schemas.openxmlformats.org/officeDocument/2006/relationships/hyperlink" Target="https://web.archive.org/web/20210628225328/https://www.scientificamerican.com/article/unprecedented-heat-wave-in-pacific-northwest-driven-by-climate-change/" TargetMode="External"/><Relationship Id="rId5" Type="http://schemas.openxmlformats.org/officeDocument/2006/relationships/hyperlink" Target="https://www.scientificamerican.com/article/unprecedented-heat-wave-in-pacific-northwest-driven-by-climate-change/" TargetMode="External"/><Relationship Id="rId6" Type="http://schemas.openxmlformats.org/officeDocument/2006/relationships/hyperlink" Target="https://www.scientificamerican.com/article/unprecedented-heat-wave-in-pacific-northwest-driven-by-climate-change/" TargetMode="External"/><Relationship Id="rId7" Type="http://schemas.openxmlformats.org/officeDocument/2006/relationships/hyperlink" Target="https://en.wikipedia.org/wiki/Scientific_American" TargetMode="External"/><Relationship Id="rId8" Type="http://schemas.openxmlformats.org/officeDocument/2006/relationships/hyperlink" Target="https://en.wikipedia.org/wiki/Scientific_America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drishtiias.com/to-the-points/paper1/heat-waves-and-heat-dome" TargetMode="External"/><Relationship Id="rId4" Type="http://schemas.openxmlformats.org/officeDocument/2006/relationships/hyperlink" Target="https://www.cbc.ca/news/science/what-on-earth-bc-heat-dome-marine-life-1.649917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Impact of climate change on local ecosystems</a:t>
            </a:r>
            <a:endParaRPr/>
          </a:p>
        </p:txBody>
      </p:sp>
      <p:sp>
        <p:nvSpPr>
          <p:cNvPr id="55" name="Google Shape;55;p13"/>
          <p:cNvSpPr txBox="1"/>
          <p:nvPr>
            <p:ph idx="1" type="subTitle"/>
          </p:nvPr>
        </p:nvSpPr>
        <p:spPr>
          <a:xfrm>
            <a:off x="311700" y="29103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Paco, Soseki, Nucha, Ruksana, Riva, Sammy</a:t>
            </a:r>
            <a:endParaRPr/>
          </a:p>
          <a:p>
            <a:pPr indent="0" lvl="0" marL="0" rtl="0" algn="ctr">
              <a:spcBef>
                <a:spcPts val="0"/>
              </a:spcBef>
              <a:spcAft>
                <a:spcPts val="0"/>
              </a:spcAft>
              <a:buNone/>
            </a:pPr>
            <a:r>
              <a:rPr lang="en"/>
              <a:t>(Group 14)</a:t>
            </a:r>
            <a:endParaRPr/>
          </a:p>
        </p:txBody>
      </p:sp>
      <p:sp>
        <p:nvSpPr>
          <p:cNvPr id="56" name="Google Shape;56;p13"/>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[Human] sources of CH</a:t>
            </a:r>
            <a:r>
              <a:rPr baseline="-25000" lang="en"/>
              <a:t>4</a:t>
            </a:r>
            <a:endParaRPr/>
          </a:p>
        </p:txBody>
      </p:sp>
      <p:sp>
        <p:nvSpPr>
          <p:cNvPr id="129" name="Google Shape;129;p22"/>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0" name="Google Shape;130;p22"/>
          <p:cNvPicPr preferRelativeResize="0"/>
          <p:nvPr/>
        </p:nvPicPr>
        <p:blipFill>
          <a:blip r:embed="rId3">
            <a:alphaModFix/>
          </a:blip>
          <a:stretch>
            <a:fillRect/>
          </a:stretch>
        </p:blipFill>
        <p:spPr>
          <a:xfrm>
            <a:off x="1770813" y="1116400"/>
            <a:ext cx="5602376" cy="3546824"/>
          </a:xfrm>
          <a:prstGeom prst="rect">
            <a:avLst/>
          </a:prstGeom>
          <a:noFill/>
          <a:ln>
            <a:noFill/>
          </a:ln>
        </p:spPr>
      </p:pic>
      <p:sp>
        <p:nvSpPr>
          <p:cNvPr id="131" name="Google Shape;131;p22"/>
          <p:cNvSpPr txBox="1"/>
          <p:nvPr/>
        </p:nvSpPr>
        <p:spPr>
          <a:xfrm>
            <a:off x="211025" y="4747850"/>
            <a:ext cx="796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Diagram from (Global Methane Initiative, 2022), Data from (EPA, 2012)</a:t>
            </a:r>
            <a:endParaRPr>
              <a:latin typeface="IBM Plex Sans Medium"/>
              <a:ea typeface="IBM Plex Sans Medium"/>
              <a:cs typeface="IBM Plex Sans Medium"/>
              <a:sym typeface="IBM Plex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 of Nitrous Oxide</a:t>
            </a:r>
            <a:endParaRPr/>
          </a:p>
        </p:txBody>
      </p:sp>
      <p:sp>
        <p:nvSpPr>
          <p:cNvPr id="137" name="Google Shape;137;p23"/>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3"/>
          <p:cNvPicPr preferRelativeResize="0"/>
          <p:nvPr/>
        </p:nvPicPr>
        <p:blipFill>
          <a:blip r:embed="rId3">
            <a:alphaModFix/>
          </a:blip>
          <a:stretch>
            <a:fillRect/>
          </a:stretch>
        </p:blipFill>
        <p:spPr>
          <a:xfrm>
            <a:off x="2236138" y="1140375"/>
            <a:ext cx="4671720" cy="3820975"/>
          </a:xfrm>
          <a:prstGeom prst="rect">
            <a:avLst/>
          </a:prstGeom>
          <a:noFill/>
          <a:ln>
            <a:noFill/>
          </a:ln>
        </p:spPr>
      </p:pic>
      <p:sp>
        <p:nvSpPr>
          <p:cNvPr id="139" name="Google Shape;139;p23"/>
          <p:cNvSpPr txBox="1"/>
          <p:nvPr/>
        </p:nvSpPr>
        <p:spPr>
          <a:xfrm>
            <a:off x="2334350" y="4576400"/>
            <a:ext cx="13716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(EPA, 2022)</a:t>
            </a:r>
            <a:endParaRPr>
              <a:latin typeface="IBM Plex Sans Medium"/>
              <a:ea typeface="IBM Plex Sans Medium"/>
              <a:cs typeface="IBM Plex Sans Medium"/>
              <a:sym typeface="IBM Plex Sans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Elevated levels of water vapor</a:t>
            </a:r>
            <a:endParaRPr/>
          </a:p>
        </p:txBody>
      </p:sp>
      <p:sp>
        <p:nvSpPr>
          <p:cNvPr id="145" name="Google Shape;145;p2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a:t>Air can hold more water at higher temperature</a:t>
            </a:r>
            <a:endParaRPr/>
          </a:p>
          <a:p>
            <a:pPr indent="-349250" lvl="0" marL="457200" rtl="0" algn="l">
              <a:spcBef>
                <a:spcPts val="800"/>
              </a:spcBef>
              <a:spcAft>
                <a:spcPts val="0"/>
              </a:spcAft>
              <a:buSzPts val="1900"/>
              <a:buChar char="●"/>
            </a:pPr>
            <a:r>
              <a:rPr lang="en"/>
              <a:t>As climate warms due to other gasses, air hold more water vapor</a:t>
            </a:r>
            <a:endParaRPr/>
          </a:p>
          <a:p>
            <a:pPr indent="-349250" lvl="0" marL="457200" rtl="0" algn="l">
              <a:spcBef>
                <a:spcPts val="800"/>
              </a:spcBef>
              <a:spcAft>
                <a:spcPts val="800"/>
              </a:spcAft>
              <a:buSzPts val="1900"/>
              <a:buChar char="●"/>
            </a:pPr>
            <a:r>
              <a:rPr lang="en"/>
              <a:t>Forms positive feedback loop</a:t>
            </a:r>
            <a:endParaRPr/>
          </a:p>
        </p:txBody>
      </p:sp>
      <p:sp>
        <p:nvSpPr>
          <p:cNvPr id="146" name="Google Shape;146;p24"/>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7" name="Google Shape;147;p24"/>
          <p:cNvPicPr preferRelativeResize="0"/>
          <p:nvPr/>
        </p:nvPicPr>
        <p:blipFill>
          <a:blip r:embed="rId3">
            <a:alphaModFix/>
          </a:blip>
          <a:stretch>
            <a:fillRect/>
          </a:stretch>
        </p:blipFill>
        <p:spPr>
          <a:xfrm>
            <a:off x="4571999" y="1104725"/>
            <a:ext cx="4398349" cy="31927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Oh no! How can our fragile ecosystems cope?</a:t>
            </a:r>
            <a:endParaRPr/>
          </a:p>
        </p:txBody>
      </p:sp>
      <p:sp>
        <p:nvSpPr>
          <p:cNvPr id="153" name="Google Shape;153;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Let’s zoom in</a:t>
            </a:r>
            <a:endParaRPr/>
          </a:p>
        </p:txBody>
      </p:sp>
      <p:sp>
        <p:nvSpPr>
          <p:cNvPr id="154" name="Google Shape;154;p25"/>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ctrTitle"/>
          </p:nvPr>
        </p:nvSpPr>
        <p:spPr>
          <a:xfrm>
            <a:off x="0" y="744575"/>
            <a:ext cx="91440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Unit 2</a:t>
            </a:r>
            <a:endParaRPr/>
          </a:p>
        </p:txBody>
      </p:sp>
      <p:sp>
        <p:nvSpPr>
          <p:cNvPr id="160" name="Google Shape;160;p26"/>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1" name="Google Shape;161;p26"/>
          <p:cNvSpPr txBox="1"/>
          <p:nvPr>
            <p:ph idx="1" type="subTitle"/>
          </p:nvPr>
        </p:nvSpPr>
        <p:spPr>
          <a:xfrm>
            <a:off x="1665600" y="3023125"/>
            <a:ext cx="5812800" cy="1640100"/>
          </a:xfrm>
          <a:prstGeom prst="rect">
            <a:avLst/>
          </a:prstGeom>
        </p:spPr>
        <p:txBody>
          <a:bodyPr anchorCtr="0" anchor="t" bIns="91425" lIns="91425" spcFirstLastPara="1" rIns="91425" wrap="square" tIns="91425">
            <a:normAutofit lnSpcReduction="20000"/>
          </a:bodyPr>
          <a:lstStyle/>
          <a:p>
            <a:pPr indent="-336550" lvl="0" marL="457200" rtl="0" algn="l">
              <a:lnSpc>
                <a:spcPct val="115000"/>
              </a:lnSpc>
              <a:spcBef>
                <a:spcPts val="0"/>
              </a:spcBef>
              <a:spcAft>
                <a:spcPts val="0"/>
              </a:spcAft>
              <a:buSzPts val="1700"/>
              <a:buFont typeface="IBM Plex Sans Medium"/>
              <a:buChar char="●"/>
            </a:pPr>
            <a:r>
              <a:rPr lang="en" sz="1700">
                <a:latin typeface="IBM Plex Sans Medium"/>
                <a:ea typeface="IBM Plex Sans Medium"/>
                <a:cs typeface="IBM Plex Sans Medium"/>
                <a:sym typeface="IBM Plex Sans Medium"/>
              </a:rPr>
              <a:t>Explain how extinction rates today compare with those in the past.</a:t>
            </a:r>
            <a:endParaRPr sz="1700">
              <a:latin typeface="IBM Plex Sans Medium"/>
              <a:ea typeface="IBM Plex Sans Medium"/>
              <a:cs typeface="IBM Plex Sans Medium"/>
              <a:sym typeface="IBM Plex Sans Medium"/>
            </a:endParaRPr>
          </a:p>
          <a:p>
            <a:pPr indent="-336550" lvl="0" marL="457200" rtl="0" algn="l">
              <a:lnSpc>
                <a:spcPct val="115000"/>
              </a:lnSpc>
              <a:spcBef>
                <a:spcPts val="1000"/>
              </a:spcBef>
              <a:spcAft>
                <a:spcPts val="1000"/>
              </a:spcAft>
              <a:buSzPts val="1700"/>
              <a:buFont typeface="IBM Plex Sans Medium"/>
              <a:buChar char="●"/>
            </a:pPr>
            <a:r>
              <a:rPr lang="en" sz="1700">
                <a:latin typeface="IBM Plex Sans Medium"/>
                <a:ea typeface="IBM Plex Sans Medium"/>
                <a:cs typeface="IBM Plex Sans Medium"/>
                <a:sym typeface="IBM Plex Sans Medium"/>
              </a:rPr>
              <a:t>Give examples of how different environments give rise to differences in the structure and function of organ systems of plants and animals.</a:t>
            </a: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Historical Extinction Rates</a:t>
            </a:r>
            <a:endParaRPr/>
          </a:p>
        </p:txBody>
      </p:sp>
      <p:sp>
        <p:nvSpPr>
          <p:cNvPr id="167" name="Google Shape;167;p27"/>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8" name="Google Shape;168;p27"/>
          <p:cNvPicPr preferRelativeResize="0"/>
          <p:nvPr/>
        </p:nvPicPr>
        <p:blipFill>
          <a:blip r:embed="rId3">
            <a:alphaModFix/>
          </a:blip>
          <a:stretch>
            <a:fillRect/>
          </a:stretch>
        </p:blipFill>
        <p:spPr>
          <a:xfrm>
            <a:off x="4236975" y="1012225"/>
            <a:ext cx="4595323" cy="2934900"/>
          </a:xfrm>
          <a:prstGeom prst="rect">
            <a:avLst/>
          </a:prstGeom>
          <a:noFill/>
          <a:ln>
            <a:noFill/>
          </a:ln>
        </p:spPr>
      </p:pic>
      <p:sp>
        <p:nvSpPr>
          <p:cNvPr id="169" name="Google Shape;169;p2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solidFill>
                  <a:schemeClr val="dk1"/>
                </a:solidFill>
              </a:rPr>
              <a:t>Extinctions are natural - organisms regularly go extinct </a:t>
            </a:r>
            <a:endParaRPr>
              <a:solidFill>
                <a:schemeClr val="dk1"/>
              </a:solidFill>
            </a:endParaRPr>
          </a:p>
          <a:p>
            <a:pPr indent="-342900" lvl="0" marL="457200" rtl="0" algn="l">
              <a:spcBef>
                <a:spcPts val="0"/>
              </a:spcBef>
              <a:spcAft>
                <a:spcPts val="0"/>
              </a:spcAft>
              <a:buSzPts val="1800"/>
              <a:buChar char="●"/>
            </a:pPr>
            <a:r>
              <a:rPr lang="en">
                <a:solidFill>
                  <a:schemeClr val="dk1"/>
                </a:solidFill>
              </a:rPr>
              <a:t>Mass extinction - over</a:t>
            </a:r>
            <a:r>
              <a:rPr lang="en">
                <a:solidFill>
                  <a:schemeClr val="dk1"/>
                </a:solidFill>
              </a:rPr>
              <a:t> 75% of species go extinct</a:t>
            </a:r>
            <a:endParaRPr/>
          </a:p>
          <a:p>
            <a:pPr indent="-342900" lvl="0" marL="457200" rtl="0" algn="l">
              <a:spcBef>
                <a:spcPts val="0"/>
              </a:spcBef>
              <a:spcAft>
                <a:spcPts val="0"/>
              </a:spcAft>
              <a:buSzPts val="1800"/>
              <a:buChar char="●"/>
            </a:pPr>
            <a:r>
              <a:rPr lang="en"/>
              <a:t>5 mass extinction events in the last 500 million years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a:t>
            </a:r>
            <a:r>
              <a:rPr lang="en"/>
              <a:t> Extinction Rates</a:t>
            </a:r>
            <a:endParaRPr/>
          </a:p>
        </p:txBody>
      </p:sp>
      <p:sp>
        <p:nvSpPr>
          <p:cNvPr id="175" name="Google Shape;175;p28"/>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76" name="Google Shape;176;p28"/>
          <p:cNvPicPr preferRelativeResize="0"/>
          <p:nvPr/>
        </p:nvPicPr>
        <p:blipFill>
          <a:blip r:embed="rId3">
            <a:alphaModFix/>
          </a:blip>
          <a:stretch>
            <a:fillRect/>
          </a:stretch>
        </p:blipFill>
        <p:spPr>
          <a:xfrm>
            <a:off x="4236975" y="1012225"/>
            <a:ext cx="4595323" cy="2934900"/>
          </a:xfrm>
          <a:prstGeom prst="rect">
            <a:avLst/>
          </a:prstGeom>
          <a:noFill/>
          <a:ln>
            <a:noFill/>
          </a:ln>
        </p:spPr>
      </p:pic>
      <p:sp>
        <p:nvSpPr>
          <p:cNvPr id="177" name="Google Shape;177;p2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solidFill>
                  <a:schemeClr val="dk1"/>
                </a:solidFill>
              </a:rPr>
              <a:t>Human behaviour causing higher than </a:t>
            </a:r>
            <a:r>
              <a:rPr lang="en">
                <a:solidFill>
                  <a:schemeClr val="dk1"/>
                </a:solidFill>
              </a:rPr>
              <a:t>average</a:t>
            </a:r>
            <a:r>
              <a:rPr lang="en">
                <a:solidFill>
                  <a:schemeClr val="dk1"/>
                </a:solidFill>
              </a:rPr>
              <a:t> extinction rates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Climate change, pollution, deforestation, etc.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While still early, we might be at the start of a new mass extinction event (Holocene extinction)</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Pink salmon migration patterns</a:t>
            </a:r>
            <a:endParaRPr/>
          </a:p>
        </p:txBody>
      </p:sp>
      <p:sp>
        <p:nvSpPr>
          <p:cNvPr id="183" name="Google Shape;183;p29"/>
          <p:cNvSpPr txBox="1"/>
          <p:nvPr>
            <p:ph idx="1" type="body"/>
          </p:nvPr>
        </p:nvSpPr>
        <p:spPr>
          <a:xfrm>
            <a:off x="311700" y="1152475"/>
            <a:ext cx="3999900" cy="3835800"/>
          </a:xfrm>
          <a:prstGeom prst="rect">
            <a:avLst/>
          </a:prstGeom>
        </p:spPr>
        <p:txBody>
          <a:bodyPr anchorCtr="0" anchor="t" bIns="91425" lIns="91425" spcFirstLastPara="1" rIns="91425" wrap="square" tIns="91425">
            <a:normAutofit fontScale="85000" lnSpcReduction="10000"/>
          </a:bodyPr>
          <a:lstStyle/>
          <a:p>
            <a:pPr indent="-331152" lvl="0" marL="457200" rtl="0" algn="l">
              <a:spcBef>
                <a:spcPts val="0"/>
              </a:spcBef>
              <a:spcAft>
                <a:spcPts val="0"/>
              </a:spcAft>
              <a:buSzPct val="100000"/>
              <a:buChar char="●"/>
            </a:pPr>
            <a:r>
              <a:rPr lang="en"/>
              <a:t>Pink salmon are migrating 2 weeks earlier than it was 40 years ago</a:t>
            </a:r>
            <a:endParaRPr/>
          </a:p>
          <a:p>
            <a:pPr indent="-331152" lvl="0" marL="457200" rtl="0" algn="l">
              <a:spcBef>
                <a:spcPts val="1000"/>
              </a:spcBef>
              <a:spcAft>
                <a:spcPts val="0"/>
              </a:spcAft>
              <a:buSzPct val="100000"/>
              <a:buChar char="●"/>
            </a:pPr>
            <a:r>
              <a:rPr lang="en"/>
              <a:t>D</a:t>
            </a:r>
            <a:r>
              <a:rPr lang="en"/>
              <a:t>irectional selection for earlier migration timing, </a:t>
            </a:r>
            <a:endParaRPr/>
          </a:p>
          <a:p>
            <a:pPr indent="-331152" lvl="0" marL="457200" rtl="0" algn="l">
              <a:spcBef>
                <a:spcPts val="1000"/>
              </a:spcBef>
              <a:spcAft>
                <a:spcPts val="0"/>
              </a:spcAft>
              <a:buSzPct val="100000"/>
              <a:buChar char="●"/>
            </a:pPr>
            <a:r>
              <a:rPr lang="en"/>
              <a:t>Results in a substantial decrease in the late-migrating phenotype</a:t>
            </a:r>
            <a:endParaRPr/>
          </a:p>
          <a:p>
            <a:pPr indent="-331152" lvl="0" marL="457200" rtl="0" algn="l">
              <a:spcBef>
                <a:spcPts val="1000"/>
              </a:spcBef>
              <a:spcAft>
                <a:spcPts val="0"/>
              </a:spcAft>
              <a:buSzPct val="100000"/>
              <a:buChar char="●"/>
            </a:pPr>
            <a:r>
              <a:rPr lang="en"/>
              <a:t>Late migrators now only represent 10% of population</a:t>
            </a:r>
            <a:endParaRPr/>
          </a:p>
          <a:p>
            <a:pPr indent="-331152" lvl="0" marL="457200" rtl="0" algn="l">
              <a:spcBef>
                <a:spcPts val="1000"/>
              </a:spcBef>
              <a:spcAft>
                <a:spcPts val="0"/>
              </a:spcAft>
              <a:buSzPct val="100000"/>
              <a:buChar char="●"/>
            </a:pPr>
            <a:r>
              <a:rPr lang="en"/>
              <a:t>Temperature of river increased by 1°C</a:t>
            </a:r>
            <a:endParaRPr/>
          </a:p>
          <a:p>
            <a:pPr indent="0" lvl="0" marL="0" rtl="0" algn="l">
              <a:spcBef>
                <a:spcPts val="1000"/>
              </a:spcBef>
              <a:spcAft>
                <a:spcPts val="1000"/>
              </a:spcAft>
              <a:buNone/>
            </a:pPr>
            <a:r>
              <a:rPr lang="en"/>
              <a:t>(Kovach et al., 2012)</a:t>
            </a:r>
            <a:endParaRPr/>
          </a:p>
        </p:txBody>
      </p:sp>
      <p:sp>
        <p:nvSpPr>
          <p:cNvPr id="184" name="Google Shape;184;p29"/>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5" name="Google Shape;185;p29"/>
          <p:cNvPicPr preferRelativeResize="0"/>
          <p:nvPr/>
        </p:nvPicPr>
        <p:blipFill>
          <a:blip r:embed="rId3">
            <a:alphaModFix/>
          </a:blip>
          <a:stretch>
            <a:fillRect/>
          </a:stretch>
        </p:blipFill>
        <p:spPr>
          <a:xfrm>
            <a:off x="4745975" y="1349887"/>
            <a:ext cx="4157926" cy="276501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 Weedy field mustard</a:t>
            </a:r>
            <a:endParaRPr/>
          </a:p>
        </p:txBody>
      </p:sp>
      <p:sp>
        <p:nvSpPr>
          <p:cNvPr id="191" name="Google Shape;191;p30"/>
          <p:cNvSpPr txBox="1"/>
          <p:nvPr>
            <p:ph idx="1" type="body"/>
          </p:nvPr>
        </p:nvSpPr>
        <p:spPr>
          <a:xfrm>
            <a:off x="311700" y="1152475"/>
            <a:ext cx="3999900" cy="39042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a:t>Compared plant from 1997 and 2004, </a:t>
            </a:r>
            <a:endParaRPr/>
          </a:p>
          <a:p>
            <a:pPr indent="-349250" lvl="0" marL="457200" rtl="0" algn="l">
              <a:spcBef>
                <a:spcPts val="1000"/>
              </a:spcBef>
              <a:spcAft>
                <a:spcPts val="0"/>
              </a:spcAft>
              <a:buSzPts val="1900"/>
              <a:buChar char="●"/>
            </a:pPr>
            <a:r>
              <a:rPr lang="en"/>
              <a:t>Where five-year drought </a:t>
            </a:r>
            <a:r>
              <a:rPr lang="en"/>
              <a:t>occurred</a:t>
            </a:r>
            <a:r>
              <a:rPr lang="en"/>
              <a:t> in 2000</a:t>
            </a:r>
            <a:endParaRPr/>
          </a:p>
          <a:p>
            <a:pPr indent="-349250" lvl="0" marL="457200" rtl="0" algn="l">
              <a:spcBef>
                <a:spcPts val="1000"/>
              </a:spcBef>
              <a:spcAft>
                <a:spcPts val="0"/>
              </a:spcAft>
              <a:buSzPts val="1900"/>
              <a:buChar char="●"/>
            </a:pPr>
            <a:r>
              <a:rPr lang="en"/>
              <a:t>Plants now flower a few days earlier during the shorter wet season.</a:t>
            </a:r>
            <a:endParaRPr/>
          </a:p>
          <a:p>
            <a:pPr indent="-349250" lvl="0" marL="457200" rtl="0" algn="l">
              <a:spcBef>
                <a:spcPts val="1000"/>
              </a:spcBef>
              <a:spcAft>
                <a:spcPts val="0"/>
              </a:spcAft>
              <a:buSzPts val="1900"/>
              <a:buChar char="●"/>
            </a:pPr>
            <a:r>
              <a:rPr lang="en"/>
              <a:t>No environmental differences</a:t>
            </a:r>
            <a:endParaRPr/>
          </a:p>
          <a:p>
            <a:pPr indent="0" lvl="0" marL="0" rtl="0" algn="l">
              <a:spcBef>
                <a:spcPts val="1000"/>
              </a:spcBef>
              <a:spcAft>
                <a:spcPts val="1000"/>
              </a:spcAft>
              <a:buNone/>
            </a:pPr>
            <a:r>
              <a:rPr lang="en"/>
              <a:t>(Franks et al., 2007)</a:t>
            </a:r>
            <a:endParaRPr/>
          </a:p>
        </p:txBody>
      </p:sp>
      <p:sp>
        <p:nvSpPr>
          <p:cNvPr id="192" name="Google Shape;192;p30"/>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3" name="Google Shape;193;p30"/>
          <p:cNvPicPr preferRelativeResize="0"/>
          <p:nvPr/>
        </p:nvPicPr>
        <p:blipFill>
          <a:blip r:embed="rId3">
            <a:alphaModFix/>
          </a:blip>
          <a:stretch>
            <a:fillRect/>
          </a:stretch>
        </p:blipFill>
        <p:spPr>
          <a:xfrm>
            <a:off x="4464000" y="1170125"/>
            <a:ext cx="4527603" cy="300713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3: Parrot structure and function</a:t>
            </a:r>
            <a:endParaRPr/>
          </a:p>
        </p:txBody>
      </p:sp>
      <p:sp>
        <p:nvSpPr>
          <p:cNvPr id="199" name="Google Shape;199;p3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lnSpcReduction="10000"/>
          </a:bodyPr>
          <a:lstStyle/>
          <a:p>
            <a:pPr indent="-349250" lvl="0" marL="457200" rtl="0" algn="l">
              <a:spcBef>
                <a:spcPts val="0"/>
              </a:spcBef>
              <a:spcAft>
                <a:spcPts val="0"/>
              </a:spcAft>
              <a:buSzPts val="1900"/>
              <a:buChar char="●"/>
            </a:pPr>
            <a:r>
              <a:rPr lang="en"/>
              <a:t>Investigation into beak size of Australian parrots</a:t>
            </a:r>
            <a:endParaRPr/>
          </a:p>
          <a:p>
            <a:pPr indent="-349250" lvl="0" marL="457200" rtl="0" algn="l">
              <a:spcBef>
                <a:spcPts val="1000"/>
              </a:spcBef>
              <a:spcAft>
                <a:spcPts val="0"/>
              </a:spcAft>
              <a:buSzPts val="1900"/>
              <a:buChar char="●"/>
            </a:pPr>
            <a:r>
              <a:rPr lang="en"/>
              <a:t>Beak size of gang-gang cockatoo and red-rumped parrot increased by 4-10% since 1871</a:t>
            </a:r>
            <a:endParaRPr/>
          </a:p>
          <a:p>
            <a:pPr indent="-349250" lvl="0" marL="457200" rtl="0" algn="l">
              <a:spcBef>
                <a:spcPts val="1000"/>
              </a:spcBef>
              <a:spcAft>
                <a:spcPts val="0"/>
              </a:spcAft>
              <a:buSzPts val="1900"/>
              <a:buChar char="●"/>
            </a:pPr>
            <a:r>
              <a:rPr lang="en"/>
              <a:t>Likely to mitigate thermal stress by climate warming</a:t>
            </a:r>
            <a:endParaRPr/>
          </a:p>
          <a:p>
            <a:pPr indent="0" lvl="0" marL="0" rtl="0" algn="l">
              <a:spcBef>
                <a:spcPts val="1000"/>
              </a:spcBef>
              <a:spcAft>
                <a:spcPts val="1000"/>
              </a:spcAft>
              <a:buNone/>
            </a:pPr>
            <a:r>
              <a:rPr lang="en"/>
              <a:t>(Campbell-Tennant et al., 2015)</a:t>
            </a:r>
            <a:endParaRPr/>
          </a:p>
        </p:txBody>
      </p:sp>
      <p:sp>
        <p:nvSpPr>
          <p:cNvPr id="200" name="Google Shape;200;p31"/>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1" name="Google Shape;201;p31"/>
          <p:cNvPicPr preferRelativeResize="0"/>
          <p:nvPr/>
        </p:nvPicPr>
        <p:blipFill>
          <a:blip r:embed="rId3">
            <a:alphaModFix/>
          </a:blip>
          <a:stretch>
            <a:fillRect/>
          </a:stretch>
        </p:blipFill>
        <p:spPr>
          <a:xfrm>
            <a:off x="6098221" y="1152475"/>
            <a:ext cx="2093150" cy="3148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Objectives</a:t>
            </a:r>
            <a:endParaRPr/>
          </a:p>
        </p:txBody>
      </p:sp>
      <p:sp>
        <p:nvSpPr>
          <p:cNvPr id="62" name="Google Shape;62;p14"/>
          <p:cNvSpPr txBox="1"/>
          <p:nvPr>
            <p:ph idx="1" type="body"/>
          </p:nvPr>
        </p:nvSpPr>
        <p:spPr>
          <a:xfrm>
            <a:off x="311700" y="1152475"/>
            <a:ext cx="8520600" cy="35109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IBM Plex Sans"/>
              <a:buChar char="●"/>
            </a:pPr>
            <a:r>
              <a:rPr lang="en" sz="1700">
                <a:latin typeface="IBM Plex Sans"/>
                <a:ea typeface="IBM Plex Sans"/>
                <a:cs typeface="IBM Plex Sans"/>
                <a:sym typeface="IBM Plex Sans"/>
              </a:rPr>
              <a:t>Unit 1 (Environment and </a:t>
            </a:r>
            <a:r>
              <a:rPr lang="en" sz="1700">
                <a:latin typeface="IBM Plex Sans"/>
                <a:ea typeface="IBM Plex Sans"/>
                <a:cs typeface="IBM Plex Sans"/>
                <a:sym typeface="IBM Plex Sans"/>
              </a:rPr>
              <a:t>Overview of </a:t>
            </a:r>
            <a:r>
              <a:rPr lang="en" sz="1700">
                <a:latin typeface="IBM Plex Sans"/>
                <a:ea typeface="IBM Plex Sans"/>
                <a:cs typeface="IBM Plex Sans"/>
                <a:sym typeface="IBM Plex Sans"/>
              </a:rPr>
              <a:t>Climate Change):</a:t>
            </a:r>
            <a:endParaRPr sz="1700">
              <a:latin typeface="IBM Plex Sans"/>
              <a:ea typeface="IBM Plex Sans"/>
              <a:cs typeface="IBM Plex Sans"/>
              <a:sym typeface="IBM Plex Sans"/>
            </a:endParaRPr>
          </a:p>
          <a:p>
            <a:pPr indent="-336550" lvl="1" marL="914400" rtl="0" algn="l">
              <a:spcBef>
                <a:spcPts val="1000"/>
              </a:spcBef>
              <a:spcAft>
                <a:spcPts val="0"/>
              </a:spcAft>
              <a:buSzPts val="1700"/>
              <a:buFont typeface="IBM Plex Sans"/>
              <a:buChar char="○"/>
            </a:pPr>
            <a:r>
              <a:rPr lang="en">
                <a:latin typeface="IBM Plex Sans"/>
                <a:ea typeface="IBM Plex Sans"/>
                <a:cs typeface="IBM Plex Sans"/>
                <a:sym typeface="IBM Plex Sans"/>
              </a:rPr>
              <a:t>Identify four greenhouse gasses and explain why there are elevated levels in the atmosphere</a:t>
            </a:r>
            <a:endParaRPr>
              <a:latin typeface="IBM Plex Sans"/>
              <a:ea typeface="IBM Plex Sans"/>
              <a:cs typeface="IBM Plex Sans"/>
              <a:sym typeface="IBM Plex Sans"/>
            </a:endParaRPr>
          </a:p>
          <a:p>
            <a:pPr indent="-336550" lvl="1" marL="914400" rtl="0" algn="l">
              <a:spcBef>
                <a:spcPts val="1000"/>
              </a:spcBef>
              <a:spcAft>
                <a:spcPts val="1000"/>
              </a:spcAft>
              <a:buSzPts val="1700"/>
              <a:buFont typeface="IBM Plex Sans"/>
              <a:buChar char="○"/>
            </a:pPr>
            <a:r>
              <a:rPr lang="en">
                <a:latin typeface="IBM Plex Sans"/>
                <a:ea typeface="IBM Plex Sans"/>
                <a:cs typeface="IBM Plex Sans"/>
                <a:sym typeface="IBM Plex Sans"/>
              </a:rPr>
              <a:t>Identify human sources of greenhouse gases</a:t>
            </a:r>
            <a:endParaRPr>
              <a:latin typeface="IBM Plex Sans"/>
              <a:ea typeface="IBM Plex Sans"/>
              <a:cs typeface="IBM Plex Sans"/>
              <a:sym typeface="IBM Plex Sans"/>
            </a:endParaRPr>
          </a:p>
        </p:txBody>
      </p:sp>
      <p:sp>
        <p:nvSpPr>
          <p:cNvPr id="63" name="Google Shape;63;p14"/>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7" name="Google Shape;207;p32"/>
          <p:cNvPicPr preferRelativeResize="0"/>
          <p:nvPr/>
        </p:nvPicPr>
        <p:blipFill>
          <a:blip r:embed="rId3">
            <a:alphaModFix/>
          </a:blip>
          <a:stretch>
            <a:fillRect/>
          </a:stretch>
        </p:blipFill>
        <p:spPr>
          <a:xfrm>
            <a:off x="888550" y="2047750"/>
            <a:ext cx="3491800" cy="2615475"/>
          </a:xfrm>
          <a:prstGeom prst="rect">
            <a:avLst/>
          </a:prstGeom>
          <a:noFill/>
          <a:ln>
            <a:noFill/>
          </a:ln>
        </p:spPr>
      </p:pic>
      <p:pic>
        <p:nvPicPr>
          <p:cNvPr id="208" name="Google Shape;208;p32"/>
          <p:cNvPicPr preferRelativeResize="0"/>
          <p:nvPr/>
        </p:nvPicPr>
        <p:blipFill>
          <a:blip r:embed="rId4">
            <a:alphaModFix/>
          </a:blip>
          <a:stretch>
            <a:fillRect/>
          </a:stretch>
        </p:blipFill>
        <p:spPr>
          <a:xfrm>
            <a:off x="5755075" y="403073"/>
            <a:ext cx="3265700" cy="2168676"/>
          </a:xfrm>
          <a:prstGeom prst="rect">
            <a:avLst/>
          </a:prstGeom>
          <a:noFill/>
          <a:ln>
            <a:noFill/>
          </a:ln>
        </p:spPr>
      </p:pic>
      <p:pic>
        <p:nvPicPr>
          <p:cNvPr id="209" name="Google Shape;209;p32"/>
          <p:cNvPicPr preferRelativeResize="0"/>
          <p:nvPr/>
        </p:nvPicPr>
        <p:blipFill>
          <a:blip r:embed="rId5">
            <a:alphaModFix/>
          </a:blip>
          <a:stretch>
            <a:fillRect/>
          </a:stretch>
        </p:blipFill>
        <p:spPr>
          <a:xfrm>
            <a:off x="5755075" y="2833125"/>
            <a:ext cx="3265701" cy="2177142"/>
          </a:xfrm>
          <a:prstGeom prst="rect">
            <a:avLst/>
          </a:prstGeom>
          <a:noFill/>
          <a:ln>
            <a:noFill/>
          </a:ln>
        </p:spPr>
      </p:pic>
      <p:sp>
        <p:nvSpPr>
          <p:cNvPr id="210" name="Google Shape;210;p32"/>
          <p:cNvSpPr txBox="1"/>
          <p:nvPr/>
        </p:nvSpPr>
        <p:spPr>
          <a:xfrm>
            <a:off x="0" y="1079688"/>
            <a:ext cx="5268900" cy="492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IBM Plex Sans Medium"/>
              <a:buChar char="●"/>
            </a:pPr>
            <a:r>
              <a:rPr lang="en" sz="2000">
                <a:solidFill>
                  <a:schemeClr val="dk1"/>
                </a:solidFill>
                <a:latin typeface="IBM Plex Sans Medium"/>
                <a:ea typeface="IBM Plex Sans Medium"/>
                <a:cs typeface="IBM Plex Sans Medium"/>
                <a:sym typeface="IBM Plex Sans Medium"/>
              </a:rPr>
              <a:t>population responses to climate change</a:t>
            </a:r>
            <a:endParaRPr sz="1700">
              <a:latin typeface="IBM Plex Sans Medium"/>
              <a:ea typeface="IBM Plex Sans Medium"/>
              <a:cs typeface="IBM Plex Sans Medium"/>
              <a:sym typeface="IBM Plex Sans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ph type="ctrTitle"/>
          </p:nvPr>
        </p:nvSpPr>
        <p:spPr>
          <a:xfrm>
            <a:off x="0" y="744575"/>
            <a:ext cx="91101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Unit 3</a:t>
            </a:r>
            <a:endParaRPr/>
          </a:p>
        </p:txBody>
      </p:sp>
      <p:sp>
        <p:nvSpPr>
          <p:cNvPr id="216" name="Google Shape;216;p33"/>
          <p:cNvSpPr txBox="1"/>
          <p:nvPr>
            <p:ph idx="1" type="subTitle"/>
          </p:nvPr>
        </p:nvSpPr>
        <p:spPr>
          <a:xfrm>
            <a:off x="1665600" y="3023100"/>
            <a:ext cx="5812800" cy="1640100"/>
          </a:xfrm>
          <a:prstGeom prst="rect">
            <a:avLst/>
          </a:prstGeom>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SzPts val="1700"/>
              <a:buFont typeface="IBM Plex Sans Medium"/>
              <a:buChar char="●"/>
            </a:pPr>
            <a:r>
              <a:rPr lang="en" sz="1700">
                <a:latin typeface="IBM Plex Sans Medium"/>
                <a:ea typeface="IBM Plex Sans Medium"/>
                <a:cs typeface="IBM Plex Sans Medium"/>
                <a:sym typeface="IBM Plex Sans Medium"/>
              </a:rPr>
              <a:t>Describe population responses to climate change</a:t>
            </a:r>
            <a:endParaRPr sz="1700">
              <a:latin typeface="IBM Plex Sans Medium"/>
              <a:ea typeface="IBM Plex Sans Medium"/>
              <a:cs typeface="IBM Plex Sans Medium"/>
              <a:sym typeface="IBM Plex Sans Medium"/>
            </a:endParaRPr>
          </a:p>
          <a:p>
            <a:pPr indent="-336550" lvl="0" marL="457200" rtl="0" algn="l">
              <a:lnSpc>
                <a:spcPct val="115000"/>
              </a:lnSpc>
              <a:spcBef>
                <a:spcPts val="0"/>
              </a:spcBef>
              <a:spcAft>
                <a:spcPts val="1000"/>
              </a:spcAft>
              <a:buSzPts val="1700"/>
              <a:buFont typeface="IBM Plex Sans Medium"/>
              <a:buChar char="●"/>
            </a:pPr>
            <a:r>
              <a:rPr lang="en" sz="1700">
                <a:latin typeface="IBM Plex Sans Medium"/>
                <a:ea typeface="IBM Plex Sans Medium"/>
                <a:cs typeface="IBM Plex Sans Medium"/>
                <a:sym typeface="IBM Plex Sans Medium"/>
              </a:rPr>
              <a:t>Discuss local (within British Columbia) consequences of the heat dome of 2021 to terrestrial and marine ecosystems</a:t>
            </a:r>
            <a:endParaRPr sz="1700">
              <a:latin typeface="IBM Plex Sans Medium"/>
              <a:ea typeface="IBM Plex Sans Medium"/>
              <a:cs typeface="IBM Plex Sans Medium"/>
              <a:sym typeface="IBM Plex Sans Medium"/>
            </a:endParaRPr>
          </a:p>
        </p:txBody>
      </p:sp>
      <p:sp>
        <p:nvSpPr>
          <p:cNvPr id="217" name="Google Shape;217;p33"/>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And it gets worse…</a:t>
            </a:r>
            <a:endParaRPr/>
          </a:p>
        </p:txBody>
      </p:sp>
      <p:sp>
        <p:nvSpPr>
          <p:cNvPr id="223" name="Google Shape;223;p3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Let’s go back to 2021</a:t>
            </a:r>
            <a:endParaRPr/>
          </a:p>
        </p:txBody>
      </p:sp>
      <p:sp>
        <p:nvSpPr>
          <p:cNvPr id="224" name="Google Shape;224;p34"/>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Heat Dome of 2021</a:t>
            </a:r>
            <a:endParaRPr/>
          </a:p>
        </p:txBody>
      </p:sp>
      <p:sp>
        <p:nvSpPr>
          <p:cNvPr id="230" name="Google Shape;230;p35"/>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1" name="Google Shape;231;p35"/>
          <p:cNvPicPr preferRelativeResize="0"/>
          <p:nvPr/>
        </p:nvPicPr>
        <p:blipFill>
          <a:blip r:embed="rId3">
            <a:alphaModFix/>
          </a:blip>
          <a:stretch>
            <a:fillRect/>
          </a:stretch>
        </p:blipFill>
        <p:spPr>
          <a:xfrm>
            <a:off x="1974700" y="790613"/>
            <a:ext cx="5126062" cy="3708088"/>
          </a:xfrm>
          <a:prstGeom prst="rect">
            <a:avLst/>
          </a:prstGeom>
          <a:noFill/>
          <a:ln cap="flat" cmpd="sng" w="9525">
            <a:solidFill>
              <a:schemeClr val="dk1"/>
            </a:solidFill>
            <a:prstDash val="solid"/>
            <a:round/>
            <a:headEnd len="sm" w="sm" type="none"/>
            <a:tailEnd len="sm" w="sm" type="none"/>
          </a:ln>
        </p:spPr>
      </p:pic>
      <p:sp>
        <p:nvSpPr>
          <p:cNvPr id="232" name="Google Shape;232;p35"/>
          <p:cNvSpPr txBox="1"/>
          <p:nvPr/>
        </p:nvSpPr>
        <p:spPr>
          <a:xfrm>
            <a:off x="1974725" y="4576400"/>
            <a:ext cx="5126100" cy="5541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u="sng">
                <a:solidFill>
                  <a:schemeClr val="accent5"/>
                </a:solidFill>
                <a:hlinkClick r:id="rId4">
                  <a:extLst>
                    <a:ext uri="{A12FA001-AC4F-418D-AE19-62706E023703}">
                      <ahyp:hlinkClr val="tx"/>
                    </a:ext>
                  </a:extLst>
                </a:hlinkClick>
              </a:rPr>
              <a:t>https://www.drishtiias.com/to-the-points/paper1/heat-waves-and-heat-dome</a:t>
            </a:r>
            <a:endParaRPr>
              <a:latin typeface="IBM Plex Sans Medium"/>
              <a:ea typeface="IBM Plex Sans Medium"/>
              <a:cs typeface="IBM Plex Sans Medium"/>
              <a:sym typeface="IBM Plex Sans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6"/>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Effects of the Heat Dome</a:t>
            </a:r>
            <a:endParaRPr/>
          </a:p>
        </p:txBody>
      </p:sp>
      <p:sp>
        <p:nvSpPr>
          <p:cNvPr id="238" name="Google Shape;238;p36"/>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9" name="Google Shape;239;p36"/>
          <p:cNvSpPr txBox="1"/>
          <p:nvPr/>
        </p:nvSpPr>
        <p:spPr>
          <a:xfrm>
            <a:off x="311700" y="712925"/>
            <a:ext cx="5337000" cy="2339700"/>
          </a:xfrm>
          <a:prstGeom prst="rect">
            <a:avLst/>
          </a:prstGeom>
          <a:solidFill>
            <a:schemeClr val="lt1"/>
          </a:solid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Wildfires</a:t>
            </a:r>
            <a:endParaRPr>
              <a:latin typeface="IBM Plex Sans Medium"/>
              <a:ea typeface="IBM Plex Sans Medium"/>
              <a:cs typeface="IBM Plex Sans Medium"/>
              <a:sym typeface="IBM Plex Sans Medium"/>
            </a:endParaRPr>
          </a:p>
          <a:p>
            <a:pPr indent="-317500" lvl="1" marL="9144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Destroyed the village of Lytton</a:t>
            </a:r>
            <a:endParaRPr>
              <a:latin typeface="IBM Plex Sans Medium"/>
              <a:ea typeface="IBM Plex Sans Medium"/>
              <a:cs typeface="IBM Plex Sans Medium"/>
              <a:sym typeface="IBM Plex Sans Medium"/>
            </a:endParaRPr>
          </a:p>
          <a:p>
            <a:pPr indent="-317500" lvl="0" marL="4572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Damaged infrastructure</a:t>
            </a:r>
            <a:endParaRPr>
              <a:latin typeface="IBM Plex Sans Medium"/>
              <a:ea typeface="IBM Plex Sans Medium"/>
              <a:cs typeface="IBM Plex Sans Medium"/>
              <a:sym typeface="IBM Plex Sans Medium"/>
            </a:endParaRPr>
          </a:p>
          <a:p>
            <a:pPr indent="-317500" lvl="1" marL="9144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Rails and roads</a:t>
            </a:r>
            <a:endParaRPr>
              <a:latin typeface="IBM Plex Sans Medium"/>
              <a:ea typeface="IBM Plex Sans Medium"/>
              <a:cs typeface="IBM Plex Sans Medium"/>
              <a:sym typeface="IBM Plex Sans Medium"/>
            </a:endParaRPr>
          </a:p>
          <a:p>
            <a:pPr indent="-317500" lvl="0" marL="4572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Economic loss</a:t>
            </a:r>
            <a:endParaRPr>
              <a:latin typeface="IBM Plex Sans Medium"/>
              <a:ea typeface="IBM Plex Sans Medium"/>
              <a:cs typeface="IBM Plex Sans Medium"/>
              <a:sym typeface="IBM Plex Sans Medium"/>
            </a:endParaRPr>
          </a:p>
          <a:p>
            <a:pPr indent="-317500" lvl="1" marL="9144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Closed businesses</a:t>
            </a:r>
            <a:endParaRPr>
              <a:latin typeface="IBM Plex Sans Medium"/>
              <a:ea typeface="IBM Plex Sans Medium"/>
              <a:cs typeface="IBM Plex Sans Medium"/>
              <a:sym typeface="IBM Plex Sans Medium"/>
            </a:endParaRPr>
          </a:p>
          <a:p>
            <a:pPr indent="-317500" lvl="1" marL="9144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Damaged crops --(maybe)--&gt; Higher food prices</a:t>
            </a:r>
            <a:endParaRPr>
              <a:latin typeface="IBM Plex Sans Medium"/>
              <a:ea typeface="IBM Plex Sans Medium"/>
              <a:cs typeface="IBM Plex Sans Medium"/>
              <a:sym typeface="IBM Plex Sans Medium"/>
            </a:endParaRPr>
          </a:p>
          <a:p>
            <a:pPr indent="-317500" lvl="0" marL="4572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Melted snowcaps</a:t>
            </a:r>
            <a:endParaRPr>
              <a:latin typeface="IBM Plex Sans Medium"/>
              <a:ea typeface="IBM Plex Sans Medium"/>
              <a:cs typeface="IBM Plex Sans Medium"/>
              <a:sym typeface="IBM Plex Sans Medium"/>
            </a:endParaRPr>
          </a:p>
          <a:p>
            <a:pPr indent="-317500" lvl="1" marL="914400" rtl="0" algn="l">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Flooding in some areas</a:t>
            </a:r>
            <a:endParaRPr>
              <a:latin typeface="IBM Plex Sans Medium"/>
              <a:ea typeface="IBM Plex Sans Medium"/>
              <a:cs typeface="IBM Plex Sans Medium"/>
              <a:sym typeface="IBM Plex Sans Medium"/>
            </a:endParaRPr>
          </a:p>
          <a:p>
            <a:pPr indent="0" lvl="0" marL="0" rtl="0" algn="l">
              <a:spcBef>
                <a:spcPts val="0"/>
              </a:spcBef>
              <a:spcAft>
                <a:spcPts val="0"/>
              </a:spcAft>
              <a:buNone/>
            </a:pPr>
            <a:r>
              <a:t/>
            </a:r>
            <a:endParaRPr>
              <a:latin typeface="IBM Plex Sans Medium"/>
              <a:ea typeface="IBM Plex Sans Medium"/>
              <a:cs typeface="IBM Plex Sans Medium"/>
              <a:sym typeface="IBM Plex Sans Medium"/>
            </a:endParaRPr>
          </a:p>
        </p:txBody>
      </p:sp>
      <p:pic>
        <p:nvPicPr>
          <p:cNvPr id="240" name="Google Shape;240;p36"/>
          <p:cNvPicPr preferRelativeResize="0"/>
          <p:nvPr/>
        </p:nvPicPr>
        <p:blipFill>
          <a:blip r:embed="rId3">
            <a:alphaModFix/>
          </a:blip>
          <a:stretch>
            <a:fillRect/>
          </a:stretch>
        </p:blipFill>
        <p:spPr>
          <a:xfrm>
            <a:off x="5648700" y="712925"/>
            <a:ext cx="3119776" cy="1711875"/>
          </a:xfrm>
          <a:prstGeom prst="rect">
            <a:avLst/>
          </a:prstGeom>
          <a:noFill/>
          <a:ln>
            <a:noFill/>
          </a:ln>
        </p:spPr>
      </p:pic>
      <p:sp>
        <p:nvSpPr>
          <p:cNvPr id="241" name="Google Shape;241;p36"/>
          <p:cNvSpPr txBox="1"/>
          <p:nvPr/>
        </p:nvSpPr>
        <p:spPr>
          <a:xfrm>
            <a:off x="5648700" y="2424800"/>
            <a:ext cx="3119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IBM Plex Sans Medium"/>
                <a:ea typeface="IBM Plex Sans Medium"/>
                <a:cs typeface="IBM Plex Sans Medium"/>
                <a:sym typeface="IBM Plex Sans Medium"/>
              </a:rPr>
              <a:t>Village of Lytton</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rPr lang="en" sz="800" u="sng">
                <a:solidFill>
                  <a:schemeClr val="hlink"/>
                </a:solidFill>
                <a:latin typeface="IBM Plex Sans Medium"/>
                <a:ea typeface="IBM Plex Sans Medium"/>
                <a:cs typeface="IBM Plex Sans Medium"/>
                <a:sym typeface="IBM Plex Sans Medium"/>
                <a:hlinkClick r:id="rId4"/>
              </a:rPr>
              <a:t>https://www.cbc.ca/news/canada/british-columbia/bc-wildfires-june-30-2021-1.6085919</a:t>
            </a:r>
            <a:endParaRPr sz="800">
              <a:latin typeface="IBM Plex Sans Medium"/>
              <a:ea typeface="IBM Plex Sans Medium"/>
              <a:cs typeface="IBM Plex Sans Medium"/>
              <a:sym typeface="IBM Plex Sans Medium"/>
            </a:endParaRPr>
          </a:p>
        </p:txBody>
      </p:sp>
      <p:pic>
        <p:nvPicPr>
          <p:cNvPr id="242" name="Google Shape;242;p36"/>
          <p:cNvPicPr preferRelativeResize="0"/>
          <p:nvPr/>
        </p:nvPicPr>
        <p:blipFill>
          <a:blip r:embed="rId5">
            <a:alphaModFix/>
          </a:blip>
          <a:stretch>
            <a:fillRect/>
          </a:stretch>
        </p:blipFill>
        <p:spPr>
          <a:xfrm>
            <a:off x="6012975" y="2953350"/>
            <a:ext cx="2381433" cy="1786075"/>
          </a:xfrm>
          <a:prstGeom prst="rect">
            <a:avLst/>
          </a:prstGeom>
          <a:noFill/>
          <a:ln>
            <a:noFill/>
          </a:ln>
        </p:spPr>
      </p:pic>
      <p:sp>
        <p:nvSpPr>
          <p:cNvPr id="243" name="Google Shape;243;p36"/>
          <p:cNvSpPr txBox="1"/>
          <p:nvPr/>
        </p:nvSpPr>
        <p:spPr>
          <a:xfrm>
            <a:off x="6012975" y="4678825"/>
            <a:ext cx="2381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rPr>
              <a:t>Coquihalla Highway</a:t>
            </a:r>
            <a:endParaRPr sz="800">
              <a:latin typeface="IBM Plex Sans Medium"/>
              <a:ea typeface="IBM Plex Sans Medium"/>
              <a:cs typeface="IBM Plex Sans Medium"/>
              <a:sym typeface="IBM Plex Sans Medium"/>
            </a:endParaRPr>
          </a:p>
          <a:p>
            <a:pPr indent="0" lvl="0" marL="0" rtl="0" algn="ctr">
              <a:spcBef>
                <a:spcPts val="0"/>
              </a:spcBef>
              <a:spcAft>
                <a:spcPts val="0"/>
              </a:spcAft>
              <a:buClr>
                <a:schemeClr val="dk1"/>
              </a:buClr>
              <a:buSzPts val="1100"/>
              <a:buFont typeface="Arial"/>
              <a:buNone/>
            </a:pPr>
            <a:r>
              <a:rPr lang="en" sz="800" u="sng">
                <a:solidFill>
                  <a:schemeClr val="accent5"/>
                </a:solidFill>
                <a:latin typeface="IBM Plex Sans Medium"/>
                <a:ea typeface="IBM Plex Sans Medium"/>
                <a:cs typeface="IBM Plex Sans Medium"/>
                <a:sym typeface="IBM Plex Sans Medium"/>
                <a:hlinkClick r:id="rId6">
                  <a:extLst>
                    <a:ext uri="{A12FA001-AC4F-418D-AE19-62706E023703}">
                      <ahyp:hlinkClr val="tx"/>
                    </a:ext>
                  </a:extLst>
                </a:hlinkClick>
              </a:rPr>
              <a:t>https://www.nytimes.com/2021/11/21/canada-flooding-climate-change.html</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t/>
            </a:r>
            <a:endParaRPr sz="800">
              <a:latin typeface="IBM Plex Sans Medium"/>
              <a:ea typeface="IBM Plex Sans Medium"/>
              <a:cs typeface="IBM Plex Sans Medium"/>
              <a:sym typeface="IBM Plex Sans Medium"/>
            </a:endParaRPr>
          </a:p>
        </p:txBody>
      </p:sp>
      <p:sp>
        <p:nvSpPr>
          <p:cNvPr id="244" name="Google Shape;244;p36"/>
          <p:cNvSpPr txBox="1"/>
          <p:nvPr/>
        </p:nvSpPr>
        <p:spPr>
          <a:xfrm>
            <a:off x="525600" y="4655125"/>
            <a:ext cx="4776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IBM Plex Sans Medium"/>
                <a:ea typeface="IBM Plex Sans Medium"/>
                <a:cs typeface="IBM Plex Sans Medium"/>
                <a:sym typeface="IBM Plex Sans Medium"/>
              </a:rPr>
              <a:t>Flood in Abbotsford</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rPr lang="en" sz="800" u="sng">
                <a:solidFill>
                  <a:schemeClr val="hlink"/>
                </a:solidFill>
                <a:latin typeface="IBM Plex Sans Medium"/>
                <a:ea typeface="IBM Plex Sans Medium"/>
                <a:cs typeface="IBM Plex Sans Medium"/>
                <a:sym typeface="IBM Plex Sans Medium"/>
                <a:hlinkClick r:id="rId7"/>
              </a:rPr>
              <a:t>https://www.nytimes.com/2021/11/21/canada-flooding-climate-change.html</a:t>
            </a:r>
            <a:endParaRPr sz="800">
              <a:latin typeface="IBM Plex Sans Medium"/>
              <a:ea typeface="IBM Plex Sans Medium"/>
              <a:cs typeface="IBM Plex Sans Medium"/>
              <a:sym typeface="IBM Plex Sans Medium"/>
            </a:endParaRPr>
          </a:p>
        </p:txBody>
      </p:sp>
      <p:pic>
        <p:nvPicPr>
          <p:cNvPr id="245" name="Google Shape;245;p36"/>
          <p:cNvPicPr preferRelativeResize="0"/>
          <p:nvPr/>
        </p:nvPicPr>
        <p:blipFill>
          <a:blip r:embed="rId8">
            <a:alphaModFix/>
          </a:blip>
          <a:stretch>
            <a:fillRect/>
          </a:stretch>
        </p:blipFill>
        <p:spPr>
          <a:xfrm>
            <a:off x="538450" y="2915209"/>
            <a:ext cx="4776602" cy="173991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Effects of the Heat Dome</a:t>
            </a:r>
            <a:endParaRPr/>
          </a:p>
        </p:txBody>
      </p:sp>
      <p:sp>
        <p:nvSpPr>
          <p:cNvPr id="251" name="Google Shape;251;p37"/>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2" name="Google Shape;252;p37"/>
          <p:cNvSpPr txBox="1"/>
          <p:nvPr/>
        </p:nvSpPr>
        <p:spPr>
          <a:xfrm>
            <a:off x="311700" y="712925"/>
            <a:ext cx="7308900" cy="1369800"/>
          </a:xfrm>
          <a:prstGeom prst="rect">
            <a:avLst/>
          </a:prstGeom>
          <a:solidFill>
            <a:schemeClr val="lt1"/>
          </a:solid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Approximately 619 deaths were confirmed to have had heat-related causes</a:t>
            </a:r>
            <a:endParaRPr>
              <a:latin typeface="IBM Plex Sans Medium"/>
              <a:ea typeface="IBM Plex Sans Medium"/>
              <a:cs typeface="IBM Plex Sans Medium"/>
              <a:sym typeface="IBM Plex Sans Medium"/>
            </a:endParaRPr>
          </a:p>
          <a:p>
            <a:pPr indent="-317500" lvl="1" marL="914400" rtl="0" algn="l">
              <a:lnSpc>
                <a:spcPct val="150000"/>
              </a:lnSpc>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Mostly people of old age, people of low income</a:t>
            </a:r>
            <a:endParaRPr>
              <a:latin typeface="IBM Plex Sans Medium"/>
              <a:ea typeface="IBM Plex Sans Medium"/>
              <a:cs typeface="IBM Plex Sans Medium"/>
              <a:sym typeface="IBM Plex Sans Medium"/>
            </a:endParaRPr>
          </a:p>
          <a:p>
            <a:pPr indent="-317500" lvl="0" marL="457200" rtl="0" algn="l">
              <a:lnSpc>
                <a:spcPct val="150000"/>
              </a:lnSpc>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MORE THAN A BILLION marine life</a:t>
            </a:r>
            <a:endParaRPr>
              <a:latin typeface="IBM Plex Sans Medium"/>
              <a:ea typeface="IBM Plex Sans Medium"/>
              <a:cs typeface="IBM Plex Sans Medium"/>
              <a:sym typeface="IBM Plex Sans Medium"/>
            </a:endParaRPr>
          </a:p>
          <a:p>
            <a:pPr indent="-317500" lvl="0" marL="457200" rtl="0" algn="l">
              <a:lnSpc>
                <a:spcPct val="150000"/>
              </a:lnSpc>
              <a:spcBef>
                <a:spcPts val="0"/>
              </a:spcBef>
              <a:spcAft>
                <a:spcPts val="0"/>
              </a:spcAft>
              <a:buSzPts val="1400"/>
              <a:buFont typeface="IBM Plex Sans Medium"/>
              <a:buChar char="●"/>
            </a:pPr>
            <a:r>
              <a:rPr lang="en">
                <a:latin typeface="IBM Plex Sans Medium"/>
                <a:ea typeface="IBM Plex Sans Medium"/>
                <a:cs typeface="IBM Plex Sans Medium"/>
                <a:sym typeface="IBM Plex Sans Medium"/>
              </a:rPr>
              <a:t>Farm animals</a:t>
            </a:r>
            <a:endParaRPr>
              <a:latin typeface="IBM Plex Sans Medium"/>
              <a:ea typeface="IBM Plex Sans Medium"/>
              <a:cs typeface="IBM Plex Sans Medium"/>
              <a:sym typeface="IBM Plex Sans Medium"/>
            </a:endParaRPr>
          </a:p>
        </p:txBody>
      </p:sp>
      <p:pic>
        <p:nvPicPr>
          <p:cNvPr id="253" name="Google Shape;253;p37"/>
          <p:cNvPicPr preferRelativeResize="0"/>
          <p:nvPr/>
        </p:nvPicPr>
        <p:blipFill rotWithShape="1">
          <a:blip r:embed="rId3">
            <a:alphaModFix/>
          </a:blip>
          <a:srcRect b="10240" l="0" r="0" t="7772"/>
          <a:stretch/>
        </p:blipFill>
        <p:spPr>
          <a:xfrm>
            <a:off x="5424850" y="1574901"/>
            <a:ext cx="3229774" cy="1985974"/>
          </a:xfrm>
          <a:prstGeom prst="rect">
            <a:avLst/>
          </a:prstGeom>
          <a:noFill/>
          <a:ln>
            <a:noFill/>
          </a:ln>
        </p:spPr>
      </p:pic>
      <p:sp>
        <p:nvSpPr>
          <p:cNvPr id="254" name="Google Shape;254;p37"/>
          <p:cNvSpPr txBox="1"/>
          <p:nvPr/>
        </p:nvSpPr>
        <p:spPr>
          <a:xfrm>
            <a:off x="5424850" y="3560875"/>
            <a:ext cx="3229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IBM Plex Sans Medium"/>
                <a:ea typeface="IBM Plex Sans Medium"/>
                <a:cs typeface="IBM Plex Sans Medium"/>
                <a:sym typeface="IBM Plex Sans Medium"/>
              </a:rPr>
              <a:t>Ambulance in Vancouver</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rPr lang="en" sz="800" u="sng">
                <a:solidFill>
                  <a:schemeClr val="hlink"/>
                </a:solidFill>
                <a:latin typeface="IBM Plex Sans Medium"/>
                <a:ea typeface="IBM Plex Sans Medium"/>
                <a:cs typeface="IBM Plex Sans Medium"/>
                <a:sym typeface="IBM Plex Sans Medium"/>
                <a:hlinkClick r:id="rId4"/>
              </a:rPr>
              <a:t>https://vancouversun.com/health/local-health/the-434-in-metro-vancouver-who-died-in-heat-dome-mostly-elderly-poor-isolated-female</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t/>
            </a:r>
            <a:endParaRPr sz="800">
              <a:latin typeface="IBM Plex Sans Medium"/>
              <a:ea typeface="IBM Plex Sans Medium"/>
              <a:cs typeface="IBM Plex Sans Medium"/>
              <a:sym typeface="IBM Plex Sans Medium"/>
            </a:endParaRPr>
          </a:p>
        </p:txBody>
      </p:sp>
      <p:pic>
        <p:nvPicPr>
          <p:cNvPr id="255" name="Google Shape;255;p37"/>
          <p:cNvPicPr preferRelativeResize="0"/>
          <p:nvPr/>
        </p:nvPicPr>
        <p:blipFill>
          <a:blip r:embed="rId5">
            <a:alphaModFix/>
          </a:blip>
          <a:stretch>
            <a:fillRect/>
          </a:stretch>
        </p:blipFill>
        <p:spPr>
          <a:xfrm>
            <a:off x="653550" y="2241219"/>
            <a:ext cx="4419600" cy="2312930"/>
          </a:xfrm>
          <a:prstGeom prst="rect">
            <a:avLst/>
          </a:prstGeom>
          <a:noFill/>
          <a:ln>
            <a:noFill/>
          </a:ln>
        </p:spPr>
      </p:pic>
      <p:sp>
        <p:nvSpPr>
          <p:cNvPr id="256" name="Google Shape;256;p37"/>
          <p:cNvSpPr txBox="1"/>
          <p:nvPr/>
        </p:nvSpPr>
        <p:spPr>
          <a:xfrm>
            <a:off x="653550" y="4485025"/>
            <a:ext cx="4419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IBM Plex Sans Medium"/>
                <a:ea typeface="IBM Plex Sans Medium"/>
                <a:cs typeface="IBM Plex Sans Medium"/>
                <a:sym typeface="IBM Plex Sans Medium"/>
              </a:rPr>
              <a:t>Dead marine life</a:t>
            </a:r>
            <a:endParaRPr sz="800">
              <a:latin typeface="IBM Plex Sans Medium"/>
              <a:ea typeface="IBM Plex Sans Medium"/>
              <a:cs typeface="IBM Plex Sans Medium"/>
              <a:sym typeface="IBM Plex Sans Medium"/>
            </a:endParaRPr>
          </a:p>
          <a:p>
            <a:pPr indent="0" lvl="0" marL="0" rtl="0" algn="ctr">
              <a:spcBef>
                <a:spcPts val="0"/>
              </a:spcBef>
              <a:spcAft>
                <a:spcPts val="0"/>
              </a:spcAft>
              <a:buNone/>
            </a:pPr>
            <a:r>
              <a:rPr lang="en" sz="800" u="sng">
                <a:solidFill>
                  <a:schemeClr val="hlink"/>
                </a:solidFill>
                <a:latin typeface="IBM Plex Sans Medium"/>
                <a:ea typeface="IBM Plex Sans Medium"/>
                <a:cs typeface="IBM Plex Sans Medium"/>
                <a:sym typeface="IBM Plex Sans Medium"/>
                <a:hlinkClick r:id="rId6"/>
              </a:rPr>
              <a:t>https://www.greenmatters.com/p/heat-dome-marine-life</a:t>
            </a:r>
            <a:endParaRPr sz="800">
              <a:latin typeface="IBM Plex Sans Medium"/>
              <a:ea typeface="IBM Plex Sans Medium"/>
              <a:cs typeface="IBM Plex Sans Medium"/>
              <a:sym typeface="IBM Plex Sans Medium"/>
            </a:endParaRPr>
          </a:p>
          <a:p>
            <a:pPr indent="0" lvl="0" marL="0" rtl="0" algn="l">
              <a:spcBef>
                <a:spcPts val="0"/>
              </a:spcBef>
              <a:spcAft>
                <a:spcPts val="0"/>
              </a:spcAft>
              <a:buNone/>
            </a:pPr>
            <a:r>
              <a:t/>
            </a:r>
            <a:endParaRPr sz="800">
              <a:latin typeface="IBM Plex Sans Medium"/>
              <a:ea typeface="IBM Plex Sans Medium"/>
              <a:cs typeface="IBM Plex Sans Medium"/>
              <a:sym typeface="IBM Plex Sans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This is a preview of what climate change can do</a:t>
            </a:r>
            <a:endParaRPr/>
          </a:p>
        </p:txBody>
      </p:sp>
      <p:sp>
        <p:nvSpPr>
          <p:cNvPr id="262" name="Google Shape;262;p38"/>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3" name="Google Shape;263;p38"/>
          <p:cNvPicPr preferRelativeResize="0"/>
          <p:nvPr/>
        </p:nvPicPr>
        <p:blipFill>
          <a:blip r:embed="rId3">
            <a:alphaModFix/>
          </a:blip>
          <a:stretch>
            <a:fillRect/>
          </a:stretch>
        </p:blipFill>
        <p:spPr>
          <a:xfrm>
            <a:off x="199625" y="712925"/>
            <a:ext cx="5397074" cy="1101550"/>
          </a:xfrm>
          <a:prstGeom prst="rect">
            <a:avLst/>
          </a:prstGeom>
          <a:noFill/>
          <a:ln cap="flat" cmpd="sng" w="9525">
            <a:solidFill>
              <a:schemeClr val="dk1"/>
            </a:solidFill>
            <a:prstDash val="solid"/>
            <a:round/>
            <a:headEnd len="sm" w="sm" type="none"/>
            <a:tailEnd len="sm" w="sm" type="none"/>
          </a:ln>
        </p:spPr>
      </p:pic>
      <p:pic>
        <p:nvPicPr>
          <p:cNvPr id="264" name="Google Shape;264;p38"/>
          <p:cNvPicPr preferRelativeResize="0"/>
          <p:nvPr/>
        </p:nvPicPr>
        <p:blipFill rotWithShape="1">
          <a:blip r:embed="rId4">
            <a:alphaModFix/>
          </a:blip>
          <a:srcRect b="0" l="0" r="3707" t="0"/>
          <a:stretch/>
        </p:blipFill>
        <p:spPr>
          <a:xfrm>
            <a:off x="3960300" y="1090250"/>
            <a:ext cx="4796923" cy="1384050"/>
          </a:xfrm>
          <a:prstGeom prst="rect">
            <a:avLst/>
          </a:prstGeom>
          <a:noFill/>
          <a:ln cap="flat" cmpd="sng" w="9525">
            <a:solidFill>
              <a:schemeClr val="dk1"/>
            </a:solidFill>
            <a:prstDash val="solid"/>
            <a:round/>
            <a:headEnd len="sm" w="sm" type="none"/>
            <a:tailEnd len="sm" w="sm" type="none"/>
          </a:ln>
        </p:spPr>
      </p:pic>
      <p:pic>
        <p:nvPicPr>
          <p:cNvPr id="265" name="Google Shape;265;p38"/>
          <p:cNvPicPr preferRelativeResize="0"/>
          <p:nvPr/>
        </p:nvPicPr>
        <p:blipFill>
          <a:blip r:embed="rId5">
            <a:alphaModFix/>
          </a:blip>
          <a:stretch>
            <a:fillRect/>
          </a:stretch>
        </p:blipFill>
        <p:spPr>
          <a:xfrm>
            <a:off x="97734" y="2182498"/>
            <a:ext cx="5936742" cy="1101550"/>
          </a:xfrm>
          <a:prstGeom prst="rect">
            <a:avLst/>
          </a:prstGeom>
          <a:noFill/>
          <a:ln cap="flat" cmpd="sng" w="9525">
            <a:solidFill>
              <a:schemeClr val="dk1"/>
            </a:solidFill>
            <a:prstDash val="solid"/>
            <a:round/>
            <a:headEnd len="sm" w="sm" type="none"/>
            <a:tailEnd len="sm" w="sm" type="none"/>
          </a:ln>
        </p:spPr>
      </p:pic>
      <p:pic>
        <p:nvPicPr>
          <p:cNvPr id="266" name="Google Shape;266;p38"/>
          <p:cNvPicPr preferRelativeResize="0"/>
          <p:nvPr/>
        </p:nvPicPr>
        <p:blipFill rotWithShape="1">
          <a:blip r:embed="rId6">
            <a:alphaModFix/>
          </a:blip>
          <a:srcRect b="0" l="0" r="5024" t="0"/>
          <a:stretch/>
        </p:blipFill>
        <p:spPr>
          <a:xfrm>
            <a:off x="4909425" y="2571750"/>
            <a:ext cx="4234576" cy="1520325"/>
          </a:xfrm>
          <a:prstGeom prst="rect">
            <a:avLst/>
          </a:prstGeom>
          <a:noFill/>
          <a:ln cap="flat" cmpd="sng" w="9525">
            <a:solidFill>
              <a:schemeClr val="dk1"/>
            </a:solidFill>
            <a:prstDash val="solid"/>
            <a:round/>
            <a:headEnd len="sm" w="sm" type="none"/>
            <a:tailEnd len="sm" w="sm" type="none"/>
          </a:ln>
        </p:spPr>
      </p:pic>
      <p:pic>
        <p:nvPicPr>
          <p:cNvPr id="267" name="Google Shape;267;p38"/>
          <p:cNvPicPr preferRelativeResize="0"/>
          <p:nvPr/>
        </p:nvPicPr>
        <p:blipFill>
          <a:blip r:embed="rId7">
            <a:alphaModFix/>
          </a:blip>
          <a:stretch>
            <a:fillRect/>
          </a:stretch>
        </p:blipFill>
        <p:spPr>
          <a:xfrm>
            <a:off x="706725" y="3284050"/>
            <a:ext cx="4588714" cy="181235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And this was in British Columbia alone…</a:t>
            </a:r>
            <a:endParaRPr/>
          </a:p>
        </p:txBody>
      </p:sp>
      <p:sp>
        <p:nvSpPr>
          <p:cNvPr id="273" name="Google Shape;273;p39"/>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The End</a:t>
            </a:r>
            <a:endParaRPr/>
          </a:p>
        </p:txBody>
      </p:sp>
      <p:sp>
        <p:nvSpPr>
          <p:cNvPr id="279" name="Google Shape;279;p40"/>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85" name="Google Shape;285;p41"/>
          <p:cNvSpPr txBox="1"/>
          <p:nvPr>
            <p:ph idx="1" type="body"/>
          </p:nvPr>
        </p:nvSpPr>
        <p:spPr>
          <a:xfrm>
            <a:off x="311700" y="1152475"/>
            <a:ext cx="8520600" cy="35109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Intergovernmental Panel on Climate Change. 2014. Topic 1: Observed changes and their causes. IPCC 5th Assessment Synthesis Report. [accessed 2022 Nov 21]. </a:t>
            </a:r>
            <a:r>
              <a:rPr lang="en" u="sng">
                <a:solidFill>
                  <a:schemeClr val="hlink"/>
                </a:solidFill>
                <a:hlinkClick r:id="rId3"/>
              </a:rPr>
              <a:t>https://ar5-syr.ipcc.ch/topic_observedchanges.php</a:t>
            </a:r>
            <a:endParaRPr/>
          </a:p>
          <a:p>
            <a:pPr indent="0" lvl="0" marL="0" rtl="0" algn="l">
              <a:spcBef>
                <a:spcPts val="800"/>
              </a:spcBef>
              <a:spcAft>
                <a:spcPts val="0"/>
              </a:spcAft>
              <a:buNone/>
            </a:pPr>
            <a:r>
              <a:t/>
            </a:r>
            <a:endParaRPr/>
          </a:p>
          <a:p>
            <a:pPr indent="0" lvl="0" marL="0" rtl="0" algn="l">
              <a:spcBef>
                <a:spcPts val="800"/>
              </a:spcBef>
              <a:spcAft>
                <a:spcPts val="0"/>
              </a:spcAft>
              <a:buNone/>
            </a:pPr>
            <a:r>
              <a:rPr lang="en"/>
              <a:t>Olivier JGJ, Peters JAHW. 2020. PBL Netherlands Environmental Assessment Agency.</a:t>
            </a:r>
            <a:r>
              <a:rPr lang="en">
                <a:solidFill>
                  <a:schemeClr val="dk1"/>
                </a:solidFill>
              </a:rPr>
              <a:t>[accessed 2022 Nov 21]. </a:t>
            </a:r>
            <a:r>
              <a:rPr lang="en" u="sng">
                <a:solidFill>
                  <a:schemeClr val="hlink"/>
                </a:solidFill>
                <a:hlinkClick r:id="rId4"/>
              </a:rPr>
              <a:t>https://www.pbl.nl/sites/default/files/downloads/pbl-2020-trends-in-global-co2-and_total-greenhouse-gas-emissions-2020-report_4331.pdf</a:t>
            </a:r>
            <a:r>
              <a:rPr lang="en">
                <a:solidFill>
                  <a:schemeClr val="dk1"/>
                </a:solidFill>
              </a:rPr>
              <a:t> </a:t>
            </a:r>
            <a:endParaRPr>
              <a:solidFill>
                <a:schemeClr val="dk1"/>
              </a:solidFill>
            </a:endParaRPr>
          </a:p>
          <a:p>
            <a:pPr indent="0" lvl="0" marL="0" rtl="0" algn="l">
              <a:spcBef>
                <a:spcPts val="800"/>
              </a:spcBef>
              <a:spcAft>
                <a:spcPts val="0"/>
              </a:spcAft>
              <a:buNone/>
            </a:pPr>
            <a:r>
              <a:t/>
            </a:r>
            <a:endParaRPr>
              <a:solidFill>
                <a:schemeClr val="dk1"/>
              </a:solidFill>
            </a:endParaRPr>
          </a:p>
          <a:p>
            <a:pPr indent="0" lvl="0" marL="0" rtl="0" algn="l">
              <a:spcBef>
                <a:spcPts val="800"/>
              </a:spcBef>
              <a:spcAft>
                <a:spcPts val="0"/>
              </a:spcAft>
              <a:buNone/>
            </a:pPr>
            <a:r>
              <a:rPr lang="en">
                <a:solidFill>
                  <a:schemeClr val="dk1"/>
                </a:solidFill>
              </a:rPr>
              <a:t>Global Methane Initiative. Global methane initiative. Global Methane Emissions and Mitigation Opportunities. [accessed 2022 Nov 21]. </a:t>
            </a:r>
            <a:r>
              <a:rPr lang="en" u="sng">
                <a:solidFill>
                  <a:schemeClr val="hlink"/>
                </a:solidFill>
                <a:hlinkClick r:id="rId5"/>
              </a:rPr>
              <a:t>https://www.globalmethane.org/documents/gmi-mitigation-factsheet.pdf</a:t>
            </a:r>
            <a:endParaRPr>
              <a:solidFill>
                <a:schemeClr val="dk1"/>
              </a:solidFill>
            </a:endParaRPr>
          </a:p>
          <a:p>
            <a:pPr indent="0" lvl="0" marL="0" rtl="0" algn="l">
              <a:spcBef>
                <a:spcPts val="1200"/>
              </a:spcBef>
              <a:spcAft>
                <a:spcPts val="0"/>
              </a:spcAft>
              <a:buNone/>
            </a:pPr>
            <a:r>
              <a:rPr lang="en">
                <a:solidFill>
                  <a:schemeClr val="dk1"/>
                </a:solidFill>
              </a:rPr>
              <a:t>U.S. Environmental Protection Agency (EPA). 2012 Dec. Global Anthropogenic Emissions of Non-CO2 Greenhouse Gases: 1990–2030. EPA. [accessed 2022 Nov 21]. </a:t>
            </a:r>
            <a:r>
              <a:rPr lang="en" u="sng">
                <a:solidFill>
                  <a:schemeClr val="hlink"/>
                </a:solidFill>
                <a:hlinkClick r:id="rId6"/>
              </a:rPr>
              <a:t>https://www.epa.gov/global-mitigation-non-co2-greenhouse-gases/global-non-co2-ghg-emissions-1990-2030</a:t>
            </a:r>
            <a:endParaRPr>
              <a:solidFill>
                <a:schemeClr val="dk1"/>
              </a:solidFill>
            </a:endParaRPr>
          </a:p>
          <a:p>
            <a:pPr indent="0" lvl="0" marL="0" rtl="0" algn="l">
              <a:spcBef>
                <a:spcPts val="1200"/>
              </a:spcBef>
              <a:spcAft>
                <a:spcPts val="1200"/>
              </a:spcAft>
              <a:buNone/>
            </a:pPr>
            <a:r>
              <a:rPr lang="en">
                <a:solidFill>
                  <a:schemeClr val="dk1"/>
                </a:solidFill>
              </a:rPr>
              <a:t>United States Environmental Protection Agency. 2022 May 16. Overview of Greenhouse Gasses. EPA. [accessed 2022 Nov 21]. https://www.epa.gov/ghgemissions/overview-greenhouse-gases</a:t>
            </a:r>
            <a:endParaRPr>
              <a:solidFill>
                <a:schemeClr val="dk1"/>
              </a:solidFill>
            </a:endParaRPr>
          </a:p>
        </p:txBody>
      </p:sp>
      <p:sp>
        <p:nvSpPr>
          <p:cNvPr id="286" name="Google Shape;286;p41"/>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Objectives</a:t>
            </a:r>
            <a:endParaRPr/>
          </a:p>
        </p:txBody>
      </p:sp>
      <p:sp>
        <p:nvSpPr>
          <p:cNvPr id="69" name="Google Shape;69;p15"/>
          <p:cNvSpPr txBox="1"/>
          <p:nvPr>
            <p:ph idx="2" type="body"/>
          </p:nvPr>
        </p:nvSpPr>
        <p:spPr>
          <a:xfrm>
            <a:off x="311700" y="1152475"/>
            <a:ext cx="8520600" cy="35109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dk1"/>
              </a:buClr>
              <a:buSzPts val="1700"/>
              <a:buFont typeface="IBM Plex Sans"/>
              <a:buChar char="●"/>
            </a:pPr>
            <a:r>
              <a:rPr lang="en" sz="1700">
                <a:solidFill>
                  <a:schemeClr val="dk1"/>
                </a:solidFill>
                <a:latin typeface="IBM Plex Sans"/>
                <a:ea typeface="IBM Plex Sans"/>
                <a:cs typeface="IBM Plex Sans"/>
                <a:sym typeface="IBM Plex Sans"/>
              </a:rPr>
              <a:t>Unit 2 (Cells and Life): </a:t>
            </a:r>
            <a:endParaRPr sz="1700">
              <a:solidFill>
                <a:schemeClr val="dk1"/>
              </a:solidFill>
              <a:latin typeface="IBM Plex Sans"/>
              <a:ea typeface="IBM Plex Sans"/>
              <a:cs typeface="IBM Plex Sans"/>
              <a:sym typeface="IBM Plex Sans"/>
            </a:endParaRPr>
          </a:p>
          <a:p>
            <a:pPr indent="-336550" lvl="1" marL="914400" rtl="0" algn="l">
              <a:spcBef>
                <a:spcPts val="1000"/>
              </a:spcBef>
              <a:spcAft>
                <a:spcPts val="0"/>
              </a:spcAft>
              <a:buClr>
                <a:schemeClr val="dk1"/>
              </a:buClr>
              <a:buSzPts val="1700"/>
              <a:buFont typeface="Arial"/>
              <a:buChar char="○"/>
            </a:pPr>
            <a:r>
              <a:rPr lang="en">
                <a:solidFill>
                  <a:schemeClr val="dk1"/>
                </a:solidFill>
                <a:latin typeface="Arial"/>
                <a:ea typeface="Arial"/>
                <a:cs typeface="Arial"/>
                <a:sym typeface="Arial"/>
              </a:rPr>
              <a:t>Explain how extinction rates today compare with those in the past.</a:t>
            </a:r>
            <a:endParaRPr>
              <a:solidFill>
                <a:schemeClr val="dk1"/>
              </a:solidFill>
              <a:latin typeface="Arial"/>
              <a:ea typeface="Arial"/>
              <a:cs typeface="Arial"/>
              <a:sym typeface="Arial"/>
            </a:endParaRPr>
          </a:p>
          <a:p>
            <a:pPr indent="-336550" lvl="1" marL="914400" rtl="0" algn="l">
              <a:spcBef>
                <a:spcPts val="1000"/>
              </a:spcBef>
              <a:spcAft>
                <a:spcPts val="1000"/>
              </a:spcAft>
              <a:buClr>
                <a:schemeClr val="dk1"/>
              </a:buClr>
              <a:buSzPts val="1700"/>
              <a:buFont typeface="Arial"/>
              <a:buChar char="○"/>
            </a:pPr>
            <a:r>
              <a:rPr lang="en">
                <a:solidFill>
                  <a:schemeClr val="dk1"/>
                </a:solidFill>
                <a:latin typeface="Arial"/>
                <a:ea typeface="Arial"/>
                <a:cs typeface="Arial"/>
                <a:sym typeface="Arial"/>
              </a:rPr>
              <a:t>Give examples of how different environments give rise to differences in the structure and function of organ systems of plants and animals.</a:t>
            </a:r>
            <a:endParaRPr>
              <a:solidFill>
                <a:schemeClr val="dk1"/>
              </a:solidFill>
              <a:latin typeface="Arial"/>
              <a:ea typeface="Arial"/>
              <a:cs typeface="Arial"/>
              <a:sym typeface="Arial"/>
            </a:endParaRPr>
          </a:p>
        </p:txBody>
      </p:sp>
      <p:sp>
        <p:nvSpPr>
          <p:cNvPr id="70" name="Google Shape;70;p15"/>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 2</a:t>
            </a:r>
            <a:endParaRPr/>
          </a:p>
        </p:txBody>
      </p:sp>
      <p:sp>
        <p:nvSpPr>
          <p:cNvPr id="292" name="Google Shape;292;p42"/>
          <p:cNvSpPr txBox="1"/>
          <p:nvPr>
            <p:ph idx="1" type="body"/>
          </p:nvPr>
        </p:nvSpPr>
        <p:spPr>
          <a:xfrm>
            <a:off x="311700" y="1152475"/>
            <a:ext cx="8520600" cy="3510900"/>
          </a:xfrm>
          <a:prstGeom prst="rect">
            <a:avLst/>
          </a:prstGeom>
        </p:spPr>
        <p:txBody>
          <a:bodyPr anchorCtr="0" anchor="t" bIns="91425" lIns="91425" spcFirstLastPara="1" rIns="91425" wrap="square" tIns="91425">
            <a:normAutofit fontScale="47500"/>
          </a:bodyPr>
          <a:lstStyle/>
          <a:p>
            <a:pPr indent="0" lvl="0" marL="355600" rtl="0" algn="l">
              <a:spcBef>
                <a:spcPts val="1200"/>
              </a:spcBef>
              <a:spcAft>
                <a:spcPts val="0"/>
              </a:spcAft>
              <a:buNone/>
            </a:pPr>
            <a:r>
              <a:rPr lang="en"/>
              <a:t>Kovach RP, Gharrett AJ, Tallmon DA. 2012. Genetic change for earlier migration timing in a pink salmon population. Proceedings of the Royal Society B: Biological Sciences 279:3870–3878.</a:t>
            </a:r>
            <a:endParaRPr/>
          </a:p>
          <a:p>
            <a:pPr indent="0" lvl="0" marL="355600" rtl="0" algn="l">
              <a:spcBef>
                <a:spcPts val="1200"/>
              </a:spcBef>
              <a:spcAft>
                <a:spcPts val="0"/>
              </a:spcAft>
              <a:buClr>
                <a:schemeClr val="dk1"/>
              </a:buClr>
              <a:buSzPct val="61111"/>
              <a:buFont typeface="Arial"/>
              <a:buNone/>
            </a:pPr>
            <a:r>
              <a:rPr lang="en"/>
              <a:t>Franks SJ, Sim S, Weis AE. 2007. Rapid evolution of flowering time by an annual plant in response to a climate fluctuation. Proceedings of the National Academy of Sciences 104:1278–1282.</a:t>
            </a:r>
            <a:endParaRPr/>
          </a:p>
          <a:p>
            <a:pPr indent="0" lvl="0" marL="355600" rtl="0" algn="l">
              <a:spcBef>
                <a:spcPts val="1200"/>
              </a:spcBef>
              <a:spcAft>
                <a:spcPts val="0"/>
              </a:spcAft>
              <a:buClr>
                <a:schemeClr val="dk1"/>
              </a:buClr>
              <a:buSzPct val="61111"/>
              <a:buFont typeface="Arial"/>
              <a:buNone/>
            </a:pPr>
            <a:r>
              <a:rPr lang="en"/>
              <a:t>Campbell-Tennant DJ, Gardner JL, Kearney MR, Symonds MRE. 2015. Climate-related spatial and temporal variation in bill morphology over the past century in Australian parrots. Journal of Biogeography 42:1163–1175.</a:t>
            </a:r>
            <a:endParaRPr/>
          </a:p>
          <a:p>
            <a:pPr indent="0" lvl="0" marL="355600" rtl="0" algn="l">
              <a:spcBef>
                <a:spcPts val="1200"/>
              </a:spcBef>
              <a:spcAft>
                <a:spcPts val="0"/>
              </a:spcAft>
              <a:buClr>
                <a:schemeClr val="dk1"/>
              </a:buClr>
              <a:buSzPct val="61111"/>
              <a:buFont typeface="Arial"/>
              <a:buNone/>
            </a:pPr>
            <a:r>
              <a:rPr lang="en"/>
              <a:t>The National Wildlife Foundation. Venus Flytrap. NWF. [accessed 2022 Nov 21]. </a:t>
            </a:r>
            <a:r>
              <a:rPr lang="en" u="sng">
                <a:solidFill>
                  <a:schemeClr val="hlink"/>
                </a:solidFill>
                <a:hlinkClick r:id="rId3"/>
              </a:rPr>
              <a:t>https://www.nwf.org/Educational-Resources/Wildlife-Guide/Plants-and-Fungi/Venus-Flytrap</a:t>
            </a:r>
            <a:r>
              <a:rPr lang="en"/>
              <a:t> </a:t>
            </a:r>
            <a:endParaRPr/>
          </a:p>
          <a:p>
            <a:pPr indent="0" lvl="0" marL="355600" rtl="0" algn="l">
              <a:spcBef>
                <a:spcPts val="1200"/>
              </a:spcBef>
              <a:spcAft>
                <a:spcPts val="0"/>
              </a:spcAft>
              <a:buClr>
                <a:schemeClr val="dk1"/>
              </a:buClr>
              <a:buSzPct val="61111"/>
              <a:buFont typeface="Arial"/>
              <a:buNone/>
            </a:pPr>
            <a:r>
              <a:rPr lang="en">
                <a:solidFill>
                  <a:schemeClr val="dk1"/>
                </a:solidFill>
              </a:rPr>
              <a:t>The National Wildlife Foundation. Cacti. NWF. [accessed 2022 Nov 21]. </a:t>
            </a:r>
            <a:r>
              <a:rPr lang="en" u="sng">
                <a:solidFill>
                  <a:schemeClr val="accent5"/>
                </a:solidFill>
                <a:hlinkClick r:id="rId4">
                  <a:extLst>
                    <a:ext uri="{A12FA001-AC4F-418D-AE19-62706E023703}">
                      <ahyp:hlinkClr val="tx"/>
                    </a:ext>
                  </a:extLst>
                </a:hlinkClick>
              </a:rPr>
              <a:t>https://www.nwf.org/Educational-Resources/Wildlife-Guide/Plants-and-Fungi/Venus-Flytrap</a:t>
            </a:r>
            <a:r>
              <a:rPr lang="en">
                <a:solidFill>
                  <a:schemeClr val="dk1"/>
                </a:solidFill>
              </a:rPr>
              <a:t> </a:t>
            </a:r>
            <a:endParaRPr>
              <a:solidFill>
                <a:schemeClr val="dk1"/>
              </a:solidFill>
            </a:endParaRPr>
          </a:p>
          <a:p>
            <a:pPr indent="0" lvl="0" marL="355600" rtl="0" algn="l">
              <a:spcBef>
                <a:spcPts val="1200"/>
              </a:spcBef>
              <a:spcAft>
                <a:spcPts val="0"/>
              </a:spcAft>
              <a:buClr>
                <a:schemeClr val="dk1"/>
              </a:buClr>
              <a:buSzPct val="61111"/>
              <a:buFont typeface="Arial"/>
              <a:buNone/>
            </a:pPr>
            <a:r>
              <a:rPr lang="en">
                <a:solidFill>
                  <a:schemeClr val="dk1"/>
                </a:solidFill>
              </a:rPr>
              <a:t>The Government of British Columbia. Douglas-fir. [accessed 2022 Nov 21]. </a:t>
            </a:r>
            <a:r>
              <a:rPr lang="en" u="sng">
                <a:solidFill>
                  <a:schemeClr val="hlink"/>
                </a:solidFill>
                <a:hlinkClick r:id="rId5"/>
              </a:rPr>
              <a:t>https://www.for.gov.bc.ca/hfd/library/documents/treebook/douglasfir.htm</a:t>
            </a:r>
            <a:r>
              <a:rPr lang="en"/>
              <a:t> </a:t>
            </a:r>
            <a:endParaRPr/>
          </a:p>
          <a:p>
            <a:pPr indent="0" lvl="0" marL="355600" rtl="0" algn="l">
              <a:spcBef>
                <a:spcPts val="1200"/>
              </a:spcBef>
              <a:spcAft>
                <a:spcPts val="0"/>
              </a:spcAft>
              <a:buClr>
                <a:schemeClr val="dk1"/>
              </a:buClr>
              <a:buSzPct val="61111"/>
              <a:buFont typeface="Arial"/>
              <a:buNone/>
            </a:pPr>
            <a:r>
              <a:rPr lang="en" u="sng">
                <a:solidFill>
                  <a:schemeClr val="hlink"/>
                </a:solidFill>
                <a:hlinkClick r:id="rId6"/>
              </a:rPr>
              <a:t>https://upload.wikimedia.org/wikipedia/commons/3/37/Venus_Flytrap_showing_trigger_hairs.jpg</a:t>
            </a:r>
            <a:endParaRPr/>
          </a:p>
          <a:p>
            <a:pPr indent="0" lvl="0" marL="355600" rtl="0" algn="l">
              <a:spcBef>
                <a:spcPts val="1200"/>
              </a:spcBef>
              <a:spcAft>
                <a:spcPts val="0"/>
              </a:spcAft>
              <a:buClr>
                <a:schemeClr val="dk1"/>
              </a:buClr>
              <a:buSzPct val="61111"/>
              <a:buFont typeface="Arial"/>
              <a:buNone/>
            </a:pPr>
            <a:r>
              <a:rPr lang="en" u="sng">
                <a:solidFill>
                  <a:schemeClr val="hlink"/>
                </a:solidFill>
                <a:hlinkClick r:id="rId7"/>
              </a:rPr>
              <a:t>https://commons.wikimedia.org/wiki/File:Carnegiea_gigantea_in_Saguaro_National_Park_near_Tucson,_Arizona_during_November_(58).jpg</a:t>
            </a:r>
            <a:r>
              <a:rPr lang="en"/>
              <a:t> </a:t>
            </a:r>
            <a:endParaRPr/>
          </a:p>
          <a:p>
            <a:pPr indent="0" lvl="0" marL="355600" rtl="0" algn="l">
              <a:spcBef>
                <a:spcPts val="1200"/>
              </a:spcBef>
              <a:spcAft>
                <a:spcPts val="1200"/>
              </a:spcAft>
              <a:buClr>
                <a:schemeClr val="dk1"/>
              </a:buClr>
              <a:buSzPct val="61111"/>
              <a:buFont typeface="Arial"/>
              <a:buNone/>
            </a:pPr>
            <a:r>
              <a:rPr lang="en" u="sng">
                <a:solidFill>
                  <a:schemeClr val="hlink"/>
                </a:solidFill>
                <a:hlinkClick r:id="rId8"/>
              </a:rPr>
              <a:t>https://cdn.britannica.com/34/118234-050-12C9BAC8/Douglas-fir.jpg</a:t>
            </a:r>
            <a:r>
              <a:rPr lang="en"/>
              <a:t> </a:t>
            </a:r>
            <a:endParaRPr/>
          </a:p>
        </p:txBody>
      </p:sp>
      <p:sp>
        <p:nvSpPr>
          <p:cNvPr id="293" name="Google Shape;293;p42"/>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99" name="Google Shape;299;p43"/>
          <p:cNvSpPr txBox="1"/>
          <p:nvPr>
            <p:ph idx="1" type="body"/>
          </p:nvPr>
        </p:nvSpPr>
        <p:spPr>
          <a:xfrm>
            <a:off x="311700" y="1152475"/>
            <a:ext cx="8520600" cy="3248700"/>
          </a:xfrm>
          <a:prstGeom prst="rect">
            <a:avLst/>
          </a:prstGeom>
        </p:spPr>
        <p:txBody>
          <a:bodyPr anchorCtr="0" anchor="t" bIns="91425" lIns="91425" spcFirstLastPara="1" rIns="91425" wrap="square" tIns="91425">
            <a:noAutofit/>
          </a:bodyPr>
          <a:lstStyle/>
          <a:p>
            <a:pPr indent="-304800" lvl="0" marL="457200" rtl="0" algn="l">
              <a:spcBef>
                <a:spcPts val="1200"/>
              </a:spcBef>
              <a:spcAft>
                <a:spcPts val="0"/>
              </a:spcAft>
              <a:buSzPts val="1200"/>
              <a:buFont typeface="Arial"/>
              <a:buAutoNum type="arabicPeriod"/>
            </a:pPr>
            <a:r>
              <a:rPr lang="en" sz="1200">
                <a:latin typeface="Arial"/>
                <a:ea typeface="Arial"/>
                <a:cs typeface="Arial"/>
                <a:sym typeface="Arial"/>
              </a:rPr>
              <a:t>National Aeronautics and Space Administration (NASA). Chapter 2. Weather and Climate. NASA. [accessed 2022 Nov 21]. </a:t>
            </a:r>
            <a:r>
              <a:rPr lang="en" sz="1200" u="sng">
                <a:solidFill>
                  <a:schemeClr val="hlink"/>
                </a:solidFill>
                <a:latin typeface="Arial"/>
                <a:ea typeface="Arial"/>
                <a:cs typeface="Arial"/>
                <a:sym typeface="Arial"/>
                <a:hlinkClick r:id="rId3"/>
              </a:rPr>
              <a:t>https://www.nasa.gov/centers/langley/pdf/245893main_MeteorologyTeacherRes-Ch2.r4.pdf</a:t>
            </a: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a:latin typeface="Arial"/>
                <a:ea typeface="Arial"/>
                <a:cs typeface="Arial"/>
                <a:sym typeface="Arial"/>
              </a:rPr>
              <a:t>cmglee. 2011. Visualisation of composition by volume of Earth's atmosphere. [accessed 2022 Nov 21]. </a:t>
            </a:r>
            <a:r>
              <a:rPr lang="en" sz="1200" u="sng">
                <a:solidFill>
                  <a:schemeClr val="hlink"/>
                </a:solidFill>
                <a:latin typeface="Arial"/>
                <a:ea typeface="Arial"/>
                <a:cs typeface="Arial"/>
                <a:sym typeface="Arial"/>
                <a:hlinkClick r:id="rId4"/>
              </a:rPr>
              <a:t>https://en.wikipedia.org/wiki/Atmospheric_chemistry#/media/File:Atmospheric_composition_Langley.svg</a:t>
            </a:r>
            <a:endParaRPr sz="1200">
              <a:solidFill>
                <a:schemeClr val="dk1"/>
              </a:solidFill>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a:solidFill>
                  <a:schemeClr val="dk1"/>
                </a:solidFill>
                <a:latin typeface="Arial"/>
                <a:ea typeface="Arial"/>
                <a:cs typeface="Arial"/>
                <a:sym typeface="Arial"/>
              </a:rPr>
              <a:t>Mulkern, Anne C. (June 28, 2021).</a:t>
            </a:r>
            <a:r>
              <a:rPr lang="en" sz="1200">
                <a:solidFill>
                  <a:schemeClr val="dk1"/>
                </a:solidFill>
                <a:uFill>
                  <a:noFill/>
                </a:uFill>
                <a:latin typeface="Arial"/>
                <a:ea typeface="Arial"/>
                <a:cs typeface="Arial"/>
                <a:sym typeface="Arial"/>
                <a:hlinkClick r:id="rId5">
                  <a:extLst>
                    <a:ext uri="{A12FA001-AC4F-418D-AE19-62706E023703}">
                      <ahyp:hlinkClr val="tx"/>
                    </a:ext>
                  </a:extLst>
                </a:hlinkClick>
              </a:rPr>
              <a:t> </a:t>
            </a:r>
            <a:r>
              <a:rPr lang="en" sz="1200" u="sng">
                <a:solidFill>
                  <a:schemeClr val="hlink"/>
                </a:solidFill>
                <a:latin typeface="Arial"/>
                <a:ea typeface="Arial"/>
                <a:cs typeface="Arial"/>
                <a:sym typeface="Arial"/>
                <a:hlinkClick r:id="rId6"/>
              </a:rPr>
              <a:t>"Unprecedented Heat Wave in Pacific Northwest Driven by Climate Change"</a:t>
            </a:r>
            <a:r>
              <a:rPr lang="en" sz="1200">
                <a:solidFill>
                  <a:schemeClr val="dk1"/>
                </a:solidFill>
                <a:latin typeface="Arial"/>
                <a:ea typeface="Arial"/>
                <a:cs typeface="Arial"/>
                <a:sym typeface="Arial"/>
              </a:rPr>
              <a:t>.</a:t>
            </a:r>
            <a:r>
              <a:rPr lang="en" sz="1200">
                <a:solidFill>
                  <a:schemeClr val="dk1"/>
                </a:solidFill>
                <a:uFill>
                  <a:noFill/>
                </a:uFill>
                <a:latin typeface="Arial"/>
                <a:ea typeface="Arial"/>
                <a:cs typeface="Arial"/>
                <a:sym typeface="Arial"/>
                <a:hlinkClick r:id="rId7">
                  <a:extLst>
                    <a:ext uri="{A12FA001-AC4F-418D-AE19-62706E023703}">
                      <ahyp:hlinkClr val="tx"/>
                    </a:ext>
                  </a:extLst>
                </a:hlinkClick>
              </a:rPr>
              <a:t> </a:t>
            </a:r>
            <a:r>
              <a:rPr i="1" lang="en" sz="1200" u="sng">
                <a:solidFill>
                  <a:schemeClr val="hlink"/>
                </a:solidFill>
                <a:latin typeface="Arial"/>
                <a:ea typeface="Arial"/>
                <a:cs typeface="Arial"/>
                <a:sym typeface="Arial"/>
                <a:hlinkClick r:id="rId8"/>
              </a:rPr>
              <a:t>Scientific American</a:t>
            </a:r>
            <a:r>
              <a:rPr lang="en" sz="1200">
                <a:solidFill>
                  <a:schemeClr val="dk1"/>
                </a:solidFill>
                <a:latin typeface="Arial"/>
                <a:ea typeface="Arial"/>
                <a:cs typeface="Arial"/>
                <a:sym typeface="Arial"/>
              </a:rPr>
              <a:t>.</a:t>
            </a:r>
            <a:r>
              <a:rPr lang="en" sz="1200">
                <a:solidFill>
                  <a:schemeClr val="dk1"/>
                </a:solidFill>
                <a:uFill>
                  <a:noFill/>
                </a:uFill>
                <a:latin typeface="Arial"/>
                <a:ea typeface="Arial"/>
                <a:cs typeface="Arial"/>
                <a:sym typeface="Arial"/>
                <a:hlinkClick r:id="rId9">
                  <a:extLst>
                    <a:ext uri="{A12FA001-AC4F-418D-AE19-62706E023703}">
                      <ahyp:hlinkClr val="tx"/>
                    </a:ext>
                  </a:extLst>
                </a:hlinkClick>
              </a:rPr>
              <a:t> </a:t>
            </a:r>
            <a:r>
              <a:rPr lang="en" sz="1200" u="sng">
                <a:solidFill>
                  <a:schemeClr val="hlink"/>
                </a:solidFill>
                <a:latin typeface="Arial"/>
                <a:ea typeface="Arial"/>
                <a:cs typeface="Arial"/>
                <a:sym typeface="Arial"/>
                <a:hlinkClick r:id="rId10"/>
              </a:rPr>
              <a:t>Archived</a:t>
            </a:r>
            <a:r>
              <a:rPr lang="en" sz="1200">
                <a:solidFill>
                  <a:schemeClr val="dk1"/>
                </a:solidFill>
                <a:latin typeface="Arial"/>
                <a:ea typeface="Arial"/>
                <a:cs typeface="Arial"/>
                <a:sym typeface="Arial"/>
              </a:rPr>
              <a:t> from the original on June 28, 2021. Retrieved June 29, 2021.</a:t>
            </a:r>
            <a:endParaRPr sz="1200">
              <a:solidFill>
                <a:schemeClr val="dk1"/>
              </a:solidFill>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u="sng">
                <a:solidFill>
                  <a:schemeClr val="hlink"/>
                </a:solidFill>
                <a:latin typeface="Arial"/>
                <a:ea typeface="Arial"/>
                <a:cs typeface="Arial"/>
                <a:sym typeface="Arial"/>
                <a:hlinkClick r:id="rId11"/>
              </a:rPr>
              <a:t>"Climate change: US-Canada heatwave 'virtually impossible' without warming"</a:t>
            </a:r>
            <a:r>
              <a:rPr lang="en" sz="1200">
                <a:solidFill>
                  <a:schemeClr val="dk1"/>
                </a:solidFill>
                <a:latin typeface="Arial"/>
                <a:ea typeface="Arial"/>
                <a:cs typeface="Arial"/>
                <a:sym typeface="Arial"/>
              </a:rPr>
              <a:t>. </a:t>
            </a:r>
            <a:r>
              <a:rPr i="1" lang="en" sz="1200">
                <a:solidFill>
                  <a:schemeClr val="dk1"/>
                </a:solidFill>
                <a:latin typeface="Arial"/>
                <a:ea typeface="Arial"/>
                <a:cs typeface="Arial"/>
                <a:sym typeface="Arial"/>
              </a:rPr>
              <a:t>BBC News</a:t>
            </a:r>
            <a:r>
              <a:rPr lang="en" sz="1200">
                <a:solidFill>
                  <a:schemeClr val="dk1"/>
                </a:solidFill>
                <a:latin typeface="Arial"/>
                <a:ea typeface="Arial"/>
                <a:cs typeface="Arial"/>
                <a:sym typeface="Arial"/>
              </a:rPr>
              <a:t>. July 8, 2021. Retrieved July 8, 2021.</a:t>
            </a:r>
            <a:endParaRPr sz="1200">
              <a:latin typeface="Arial"/>
              <a:ea typeface="Arial"/>
              <a:cs typeface="Arial"/>
              <a:sym typeface="Arial"/>
            </a:endParaRPr>
          </a:p>
        </p:txBody>
      </p:sp>
      <p:sp>
        <p:nvSpPr>
          <p:cNvPr id="300" name="Google Shape;300;p43"/>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306" name="Google Shape;306;p44"/>
          <p:cNvSpPr txBox="1"/>
          <p:nvPr>
            <p:ph idx="1" type="body"/>
          </p:nvPr>
        </p:nvSpPr>
        <p:spPr>
          <a:xfrm>
            <a:off x="311700" y="1152475"/>
            <a:ext cx="8520600" cy="3248700"/>
          </a:xfrm>
          <a:prstGeom prst="rect">
            <a:avLst/>
          </a:prstGeom>
        </p:spPr>
        <p:txBody>
          <a:bodyPr anchorCtr="0" anchor="t" bIns="91425" lIns="91425" spcFirstLastPara="1" rIns="91425" wrap="square" tIns="91425">
            <a:noAutofit/>
          </a:bodyPr>
          <a:lstStyle/>
          <a:p>
            <a:pPr indent="-304800" lvl="0" marL="457200" rtl="0" algn="l">
              <a:spcBef>
                <a:spcPts val="1200"/>
              </a:spcBef>
              <a:spcAft>
                <a:spcPts val="0"/>
              </a:spcAft>
              <a:buSzPts val="1200"/>
              <a:buFont typeface="Arial"/>
              <a:buAutoNum type="arabicPeriod"/>
            </a:pPr>
            <a:r>
              <a:rPr lang="en" sz="1200" u="sng">
                <a:solidFill>
                  <a:schemeClr val="hlink"/>
                </a:solidFill>
                <a:latin typeface="Arial"/>
                <a:ea typeface="Arial"/>
                <a:cs typeface="Arial"/>
                <a:sym typeface="Arial"/>
                <a:hlinkClick r:id="rId3"/>
              </a:rPr>
              <a:t>https://www.drishtiias.com/to-the-points/paper1/heat-waves-and-heat-dome</a:t>
            </a: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u="sng">
                <a:solidFill>
                  <a:schemeClr val="hlink"/>
                </a:solidFill>
                <a:latin typeface="Arial"/>
                <a:ea typeface="Arial"/>
                <a:cs typeface="Arial"/>
                <a:sym typeface="Arial"/>
                <a:hlinkClick r:id="rId4"/>
              </a:rPr>
              <a:t>https://www.cbc.ca/news/science/what-on-earth-bc-heat-dome-marine-life-1.6499171</a:t>
            </a: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a:pPr>
            <a:r>
              <a:t/>
            </a:r>
            <a:endParaRPr sz="1200">
              <a:latin typeface="Arial"/>
              <a:ea typeface="Arial"/>
              <a:cs typeface="Arial"/>
              <a:sym typeface="Arial"/>
            </a:endParaRPr>
          </a:p>
        </p:txBody>
      </p:sp>
      <p:sp>
        <p:nvSpPr>
          <p:cNvPr id="307" name="Google Shape;307;p44"/>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Objectives</a:t>
            </a:r>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IBM Plex Sans"/>
              <a:buChar char="●"/>
            </a:pPr>
            <a:r>
              <a:rPr lang="en" sz="1700">
                <a:latin typeface="IBM Plex Sans"/>
                <a:ea typeface="IBM Plex Sans"/>
                <a:cs typeface="IBM Plex Sans"/>
                <a:sym typeface="IBM Plex Sans"/>
              </a:rPr>
              <a:t>Unit 3 (Organism and Ecosystem Health)</a:t>
            </a:r>
            <a:endParaRPr sz="1700">
              <a:latin typeface="IBM Plex Sans"/>
              <a:ea typeface="IBM Plex Sans"/>
              <a:cs typeface="IBM Plex Sans"/>
              <a:sym typeface="IBM Plex Sans"/>
            </a:endParaRPr>
          </a:p>
          <a:p>
            <a:pPr indent="-336550" lvl="1" marL="914400" rtl="0" algn="l">
              <a:spcBef>
                <a:spcPts val="1000"/>
              </a:spcBef>
              <a:spcAft>
                <a:spcPts val="0"/>
              </a:spcAft>
              <a:buClr>
                <a:schemeClr val="dk1"/>
              </a:buClr>
              <a:buSzPts val="1700"/>
              <a:buFont typeface="IBM Plex Sans"/>
              <a:buChar char="○"/>
            </a:pPr>
            <a:r>
              <a:rPr lang="en">
                <a:solidFill>
                  <a:schemeClr val="dk1"/>
                </a:solidFill>
                <a:latin typeface="IBM Plex Sans"/>
                <a:ea typeface="IBM Plex Sans"/>
                <a:cs typeface="IBM Plex Sans"/>
                <a:sym typeface="IBM Plex Sans"/>
              </a:rPr>
              <a:t>Describe population responses to climate change</a:t>
            </a:r>
            <a:endParaRPr>
              <a:solidFill>
                <a:schemeClr val="dk1"/>
              </a:solidFill>
              <a:latin typeface="IBM Plex Sans"/>
              <a:ea typeface="IBM Plex Sans"/>
              <a:cs typeface="IBM Plex Sans"/>
              <a:sym typeface="IBM Plex Sans"/>
            </a:endParaRPr>
          </a:p>
          <a:p>
            <a:pPr indent="-336550" lvl="1" marL="914400" rtl="0" algn="l">
              <a:spcBef>
                <a:spcPts val="0"/>
              </a:spcBef>
              <a:spcAft>
                <a:spcPts val="1000"/>
              </a:spcAft>
              <a:buClr>
                <a:schemeClr val="dk1"/>
              </a:buClr>
              <a:buSzPts val="1700"/>
              <a:buFont typeface="IBM Plex Sans"/>
              <a:buChar char="○"/>
            </a:pPr>
            <a:r>
              <a:rPr lang="en">
                <a:solidFill>
                  <a:schemeClr val="dk1"/>
                </a:solidFill>
                <a:latin typeface="IBM Plex Sans"/>
                <a:ea typeface="IBM Plex Sans"/>
                <a:cs typeface="IBM Plex Sans"/>
                <a:sym typeface="IBM Plex Sans"/>
              </a:rPr>
              <a:t>Discuss local (within British Columbia) consequences of the heat dome of 2021 to terrestrial and marine ecosystems</a:t>
            </a:r>
            <a:endParaRPr>
              <a:solidFill>
                <a:schemeClr val="dk1"/>
              </a:solidFill>
              <a:latin typeface="IBM Plex Sans"/>
              <a:ea typeface="IBM Plex Sans"/>
              <a:cs typeface="IBM Plex Sans"/>
              <a:sym typeface="IBM Plex Sans"/>
            </a:endParaRPr>
          </a:p>
        </p:txBody>
      </p:sp>
      <p:sp>
        <p:nvSpPr>
          <p:cNvPr id="77" name="Google Shape;77;p16"/>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Unit 1</a:t>
            </a:r>
            <a:endParaRPr/>
          </a:p>
        </p:txBody>
      </p:sp>
      <p:sp>
        <p:nvSpPr>
          <p:cNvPr id="83" name="Google Shape;83;p17"/>
          <p:cNvSpPr txBox="1"/>
          <p:nvPr>
            <p:ph idx="1" type="subTitle"/>
          </p:nvPr>
        </p:nvSpPr>
        <p:spPr>
          <a:xfrm>
            <a:off x="1665600" y="3023100"/>
            <a:ext cx="5812800" cy="1640100"/>
          </a:xfrm>
          <a:prstGeom prst="rect">
            <a:avLst/>
          </a:prstGeom>
        </p:spPr>
        <p:txBody>
          <a:bodyPr anchorCtr="0" anchor="t" bIns="91425" lIns="91425" spcFirstLastPara="1" rIns="91425" wrap="square" tIns="91425">
            <a:normAutofit/>
          </a:bodyPr>
          <a:lstStyle/>
          <a:p>
            <a:pPr indent="-349250" lvl="0" marL="457200" rtl="0" algn="l">
              <a:lnSpc>
                <a:spcPct val="115000"/>
              </a:lnSpc>
              <a:spcBef>
                <a:spcPts val="0"/>
              </a:spcBef>
              <a:spcAft>
                <a:spcPts val="0"/>
              </a:spcAft>
              <a:buSzPts val="1900"/>
              <a:buFont typeface="IBM Plex Sans Medium"/>
              <a:buChar char="●"/>
            </a:pPr>
            <a:r>
              <a:rPr lang="en" sz="1700">
                <a:solidFill>
                  <a:schemeClr val="dk1"/>
                </a:solidFill>
              </a:rPr>
              <a:t>Identify four greenhouse gasses and explain why there are elevated levels in the atmosphere</a:t>
            </a:r>
            <a:endParaRPr sz="1700">
              <a:solidFill>
                <a:schemeClr val="dk1"/>
              </a:solidFill>
            </a:endParaRPr>
          </a:p>
          <a:p>
            <a:pPr indent="-349250" lvl="0" marL="457200" rtl="0" algn="l">
              <a:lnSpc>
                <a:spcPct val="115000"/>
              </a:lnSpc>
              <a:spcBef>
                <a:spcPts val="1000"/>
              </a:spcBef>
              <a:spcAft>
                <a:spcPts val="1000"/>
              </a:spcAft>
              <a:buSzPts val="1900"/>
              <a:buFont typeface="IBM Plex Sans Medium"/>
              <a:buChar char="●"/>
            </a:pPr>
            <a:r>
              <a:rPr lang="en" sz="1700">
                <a:solidFill>
                  <a:schemeClr val="dk1"/>
                </a:solidFill>
              </a:rPr>
              <a:t>Identify human sources of greenhouse gases</a:t>
            </a:r>
            <a:endParaRPr/>
          </a:p>
        </p:txBody>
      </p:sp>
      <p:sp>
        <p:nvSpPr>
          <p:cNvPr id="84" name="Google Shape;84;p17"/>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265500" y="1233175"/>
            <a:ext cx="4045200" cy="1482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Greenhouse gasses in the atmosphere</a:t>
            </a:r>
            <a:endParaRPr/>
          </a:p>
        </p:txBody>
      </p:sp>
      <p:sp>
        <p:nvSpPr>
          <p:cNvPr id="90" name="Google Shape;90;p18"/>
          <p:cNvSpPr txBox="1"/>
          <p:nvPr>
            <p:ph idx="1" type="subTitle"/>
          </p:nvPr>
        </p:nvSpPr>
        <p:spPr>
          <a:xfrm>
            <a:off x="265500" y="2803075"/>
            <a:ext cx="2025900" cy="1433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CO</a:t>
            </a:r>
            <a:r>
              <a:rPr baseline="-25000" lang="en"/>
              <a:t>2</a:t>
            </a:r>
            <a:endParaRPr/>
          </a:p>
          <a:p>
            <a:pPr indent="0" lvl="0" marL="0" rtl="0" algn="l">
              <a:spcBef>
                <a:spcPts val="0"/>
              </a:spcBef>
              <a:spcAft>
                <a:spcPts val="0"/>
              </a:spcAft>
              <a:buNone/>
            </a:pPr>
            <a:r>
              <a:t/>
            </a:r>
            <a:endParaRPr/>
          </a:p>
          <a:p>
            <a:pPr indent="-361950" lvl="0" marL="457200" rtl="0" algn="l">
              <a:spcBef>
                <a:spcPts val="0"/>
              </a:spcBef>
              <a:spcAft>
                <a:spcPts val="0"/>
              </a:spcAft>
              <a:buSzPts val="2100"/>
              <a:buChar char="●"/>
            </a:pPr>
            <a:r>
              <a:rPr lang="en"/>
              <a:t>H</a:t>
            </a:r>
            <a:r>
              <a:rPr baseline="-25000" lang="en"/>
              <a:t>2</a:t>
            </a:r>
            <a:r>
              <a:rPr lang="en"/>
              <a:t>O</a:t>
            </a:r>
            <a:endParaRPr/>
          </a:p>
        </p:txBody>
      </p:sp>
      <p:sp>
        <p:nvSpPr>
          <p:cNvPr id="91" name="Google Shape;91;p18"/>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2" name="Google Shape;92;p18"/>
          <p:cNvPicPr preferRelativeResize="0"/>
          <p:nvPr/>
        </p:nvPicPr>
        <p:blipFill>
          <a:blip r:embed="rId3">
            <a:alphaModFix/>
          </a:blip>
          <a:stretch>
            <a:fillRect/>
          </a:stretch>
        </p:blipFill>
        <p:spPr>
          <a:xfrm>
            <a:off x="5237050" y="104950"/>
            <a:ext cx="3319524" cy="4262849"/>
          </a:xfrm>
          <a:prstGeom prst="rect">
            <a:avLst/>
          </a:prstGeom>
          <a:noFill/>
          <a:ln>
            <a:noFill/>
          </a:ln>
        </p:spPr>
      </p:pic>
      <p:sp>
        <p:nvSpPr>
          <p:cNvPr id="93" name="Google Shape;93;p18"/>
          <p:cNvSpPr txBox="1"/>
          <p:nvPr>
            <p:ph idx="1" type="subTitle"/>
          </p:nvPr>
        </p:nvSpPr>
        <p:spPr>
          <a:xfrm>
            <a:off x="2291400" y="2803075"/>
            <a:ext cx="2025900" cy="12903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CH</a:t>
            </a:r>
            <a:r>
              <a:rPr baseline="-25000" lang="en"/>
              <a:t>4</a:t>
            </a:r>
            <a:endParaRPr/>
          </a:p>
          <a:p>
            <a:pPr indent="0" lvl="0" marL="0" rtl="0" algn="l">
              <a:spcBef>
                <a:spcPts val="0"/>
              </a:spcBef>
              <a:spcAft>
                <a:spcPts val="0"/>
              </a:spcAft>
              <a:buNone/>
            </a:pPr>
            <a:r>
              <a:t/>
            </a:r>
            <a:endParaRPr/>
          </a:p>
          <a:p>
            <a:pPr indent="-361950" lvl="0" marL="457200" rtl="0" algn="l">
              <a:spcBef>
                <a:spcPts val="0"/>
              </a:spcBef>
              <a:spcAft>
                <a:spcPts val="0"/>
              </a:spcAft>
              <a:buSzPts val="2100"/>
              <a:buChar char="●"/>
            </a:pPr>
            <a:r>
              <a:rPr lang="en"/>
              <a:t>N</a:t>
            </a:r>
            <a:r>
              <a:rPr baseline="-25000" lang="en"/>
              <a:t>2</a:t>
            </a:r>
            <a:r>
              <a:rPr lang="en"/>
              <a:t>0</a:t>
            </a:r>
            <a:endParaRPr/>
          </a:p>
        </p:txBody>
      </p:sp>
      <p:sp>
        <p:nvSpPr>
          <p:cNvPr id="94" name="Google Shape;94;p18"/>
          <p:cNvSpPr txBox="1"/>
          <p:nvPr/>
        </p:nvSpPr>
        <p:spPr>
          <a:xfrm>
            <a:off x="5060075" y="4441225"/>
            <a:ext cx="3496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H</a:t>
            </a:r>
            <a:r>
              <a:rPr baseline="-25000" lang="en">
                <a:latin typeface="IBM Plex Sans Medium"/>
                <a:ea typeface="IBM Plex Sans Medium"/>
                <a:cs typeface="IBM Plex Sans Medium"/>
                <a:sym typeface="IBM Plex Sans Medium"/>
              </a:rPr>
              <a:t>2</a:t>
            </a:r>
            <a:r>
              <a:rPr lang="en">
                <a:latin typeface="IBM Plex Sans Medium"/>
                <a:ea typeface="IBM Plex Sans Medium"/>
                <a:cs typeface="IBM Plex Sans Medium"/>
                <a:sym typeface="IBM Plex Sans Medium"/>
              </a:rPr>
              <a:t>O (water vapor) omitted from diagram due to high variability, from  0-3 %</a:t>
            </a:r>
            <a:endParaRPr>
              <a:latin typeface="IBM Plex Sans Medium"/>
              <a:ea typeface="IBM Plex Sans Medium"/>
              <a:cs typeface="IBM Plex Sans Medium"/>
              <a:sym typeface="IBM Plex Sans Medium"/>
            </a:endParaRPr>
          </a:p>
        </p:txBody>
      </p:sp>
      <p:sp>
        <p:nvSpPr>
          <p:cNvPr id="95" name="Google Shape;95;p18"/>
          <p:cNvSpPr txBox="1"/>
          <p:nvPr/>
        </p:nvSpPr>
        <p:spPr>
          <a:xfrm>
            <a:off x="342875" y="4441225"/>
            <a:ext cx="2176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Data on right </a:t>
            </a:r>
            <a:r>
              <a:rPr lang="en">
                <a:latin typeface="IBM Plex Sans Medium"/>
                <a:ea typeface="IBM Plex Sans Medium"/>
                <a:cs typeface="IBM Plex Sans Medium"/>
                <a:sym typeface="IBM Plex Sans Medium"/>
              </a:rPr>
              <a:t>based</a:t>
            </a:r>
            <a:r>
              <a:rPr lang="en">
                <a:latin typeface="IBM Plex Sans Medium"/>
                <a:ea typeface="IBM Plex Sans Medium"/>
                <a:cs typeface="IBM Plex Sans Medium"/>
                <a:sym typeface="IBM Plex Sans Medium"/>
              </a:rPr>
              <a:t> on (NASA, 2008)</a:t>
            </a:r>
            <a:endParaRPr>
              <a:latin typeface="IBM Plex Sans Medium"/>
              <a:ea typeface="IBM Plex Sans Medium"/>
              <a:cs typeface="IBM Plex Sans Medium"/>
              <a:sym typeface="IBM Plex Sans Medium"/>
            </a:endParaRPr>
          </a:p>
        </p:txBody>
      </p:sp>
      <p:sp>
        <p:nvSpPr>
          <p:cNvPr id="96" name="Google Shape;96;p18"/>
          <p:cNvSpPr txBox="1"/>
          <p:nvPr/>
        </p:nvSpPr>
        <p:spPr>
          <a:xfrm>
            <a:off x="4681900" y="92325"/>
            <a:ext cx="117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BM Plex Sans Medium"/>
              <a:ea typeface="IBM Plex Sans Medium"/>
              <a:cs typeface="IBM Plex Sans Medium"/>
              <a:sym typeface="IBM Plex Sans Medium"/>
            </a:endParaRPr>
          </a:p>
        </p:txBody>
      </p:sp>
      <p:sp>
        <p:nvSpPr>
          <p:cNvPr id="97" name="Google Shape;97;p18"/>
          <p:cNvSpPr txBox="1"/>
          <p:nvPr/>
        </p:nvSpPr>
        <p:spPr>
          <a:xfrm>
            <a:off x="2737875" y="186350"/>
            <a:ext cx="176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(cmglee, 2011)</a:t>
            </a:r>
            <a:endParaRPr>
              <a:latin typeface="IBM Plex Sans Medium"/>
              <a:ea typeface="IBM Plex Sans Medium"/>
              <a:cs typeface="IBM Plex Sans Medium"/>
              <a:sym typeface="IBM Plex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Trends</a:t>
            </a:r>
            <a:endParaRPr/>
          </a:p>
        </p:txBody>
      </p:sp>
      <p:sp>
        <p:nvSpPr>
          <p:cNvPr id="103" name="Google Shape;103;p1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Increases in all types of greenhouse gases since industrial revolution in 1800s</a:t>
            </a:r>
            <a:endParaRPr/>
          </a:p>
        </p:txBody>
      </p:sp>
      <p:sp>
        <p:nvSpPr>
          <p:cNvPr id="104" name="Google Shape;104;p19"/>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5" name="Google Shape;105;p19"/>
          <p:cNvPicPr preferRelativeResize="0"/>
          <p:nvPr/>
        </p:nvPicPr>
        <p:blipFill>
          <a:blip r:embed="rId3">
            <a:alphaModFix/>
          </a:blip>
          <a:stretch>
            <a:fillRect/>
          </a:stretch>
        </p:blipFill>
        <p:spPr>
          <a:xfrm>
            <a:off x="4678075" y="474500"/>
            <a:ext cx="4342700" cy="4057650"/>
          </a:xfrm>
          <a:prstGeom prst="rect">
            <a:avLst/>
          </a:prstGeom>
          <a:noFill/>
          <a:ln>
            <a:noFill/>
          </a:ln>
        </p:spPr>
      </p:pic>
      <p:sp>
        <p:nvSpPr>
          <p:cNvPr id="106" name="Google Shape;106;p19"/>
          <p:cNvSpPr txBox="1"/>
          <p:nvPr/>
        </p:nvSpPr>
        <p:spPr>
          <a:xfrm>
            <a:off x="4678075" y="4532150"/>
            <a:ext cx="187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(IPCC, 2014)</a:t>
            </a:r>
            <a:endParaRPr>
              <a:latin typeface="IBM Plex Sans Medium"/>
              <a:ea typeface="IBM Plex Sans Medium"/>
              <a:cs typeface="IBM Plex Sans Medium"/>
              <a:sym typeface="IBM Plex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solidFill>
                  <a:srgbClr val="0B5394"/>
                </a:solidFill>
                <a:latin typeface="IBM Plex Sans SemiBold"/>
                <a:ea typeface="IBM Plex Sans SemiBold"/>
                <a:cs typeface="IBM Plex Sans SemiBold"/>
                <a:sym typeface="IBM Plex Sans SemiBold"/>
              </a:rPr>
              <a:t>Human GHG Sources</a:t>
            </a:r>
            <a:endParaRPr sz="4200">
              <a:solidFill>
                <a:srgbClr val="0B5394"/>
              </a:solidFill>
              <a:latin typeface="IBM Plex Sans SemiBold"/>
              <a:ea typeface="IBM Plex Sans SemiBold"/>
              <a:cs typeface="IBM Plex Sans SemiBold"/>
              <a:sym typeface="IBM Plex Sans SemiBold"/>
            </a:endParaRPr>
          </a:p>
        </p:txBody>
      </p:sp>
      <p:sp>
        <p:nvSpPr>
          <p:cNvPr id="112" name="Google Shape;112;p20"/>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3" name="Google Shape;113;p20"/>
          <p:cNvPicPr preferRelativeResize="0"/>
          <p:nvPr/>
        </p:nvPicPr>
        <p:blipFill>
          <a:blip r:embed="rId3">
            <a:alphaModFix/>
          </a:blip>
          <a:stretch>
            <a:fillRect/>
          </a:stretch>
        </p:blipFill>
        <p:spPr>
          <a:xfrm>
            <a:off x="2586645" y="304800"/>
            <a:ext cx="4177305" cy="3740777"/>
          </a:xfrm>
          <a:prstGeom prst="rect">
            <a:avLst/>
          </a:prstGeom>
          <a:noFill/>
          <a:ln>
            <a:noFill/>
          </a:ln>
        </p:spPr>
      </p:pic>
      <p:sp>
        <p:nvSpPr>
          <p:cNvPr id="114" name="Google Shape;114;p20"/>
          <p:cNvSpPr txBox="1"/>
          <p:nvPr/>
        </p:nvSpPr>
        <p:spPr>
          <a:xfrm>
            <a:off x="6884375" y="3640025"/>
            <a:ext cx="187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(IPCC, 2014)</a:t>
            </a:r>
            <a:endParaRPr>
              <a:latin typeface="IBM Plex Sans Medium"/>
              <a:ea typeface="IBM Plex Sans Medium"/>
              <a:cs typeface="IBM Plex Sans Medium"/>
              <a:sym typeface="IBM Plex Sans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Human sources of CO</a:t>
            </a:r>
            <a:r>
              <a:rPr baseline="-25000" lang="en"/>
              <a:t>2</a:t>
            </a:r>
            <a:endParaRPr/>
          </a:p>
        </p:txBody>
      </p:sp>
      <p:sp>
        <p:nvSpPr>
          <p:cNvPr id="120" name="Google Shape;120;p2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a:t>Fossil fuel combustion</a:t>
            </a:r>
            <a:endParaRPr/>
          </a:p>
          <a:p>
            <a:pPr indent="-349250" lvl="0" marL="457200" rtl="0" algn="l">
              <a:spcBef>
                <a:spcPts val="1000"/>
              </a:spcBef>
              <a:spcAft>
                <a:spcPts val="0"/>
              </a:spcAft>
              <a:buSzPts val="1900"/>
              <a:buChar char="●"/>
            </a:pPr>
            <a:r>
              <a:rPr lang="en"/>
              <a:t>Factory / Industry emissions</a:t>
            </a:r>
            <a:endParaRPr/>
          </a:p>
          <a:p>
            <a:pPr indent="-349250" lvl="0" marL="457200" rtl="0" algn="l">
              <a:spcBef>
                <a:spcPts val="1000"/>
              </a:spcBef>
              <a:spcAft>
                <a:spcPts val="0"/>
              </a:spcAft>
              <a:buSzPts val="1900"/>
              <a:buChar char="●"/>
            </a:pPr>
            <a:r>
              <a:rPr lang="en"/>
              <a:t>Car exhaust</a:t>
            </a:r>
            <a:endParaRPr/>
          </a:p>
          <a:p>
            <a:pPr indent="-349250" lvl="0" marL="457200" rtl="0" algn="l">
              <a:spcBef>
                <a:spcPts val="1000"/>
              </a:spcBef>
              <a:spcAft>
                <a:spcPts val="1000"/>
              </a:spcAft>
              <a:buSzPts val="1900"/>
              <a:buChar char="●"/>
            </a:pPr>
            <a:r>
              <a:rPr lang="en"/>
              <a:t>Deforestation</a:t>
            </a:r>
            <a:endParaRPr/>
          </a:p>
        </p:txBody>
      </p:sp>
      <p:sp>
        <p:nvSpPr>
          <p:cNvPr id="121" name="Google Shape;121;p21"/>
          <p:cNvSpPr txBox="1"/>
          <p:nvPr>
            <p:ph idx="12" type="sldNum"/>
          </p:nvPr>
        </p:nvSpPr>
        <p:spPr>
          <a:xfrm>
            <a:off x="7359975" y="4663225"/>
            <a:ext cx="16608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2" name="Google Shape;122;p21"/>
          <p:cNvPicPr preferRelativeResize="0"/>
          <p:nvPr/>
        </p:nvPicPr>
        <p:blipFill>
          <a:blip r:embed="rId3">
            <a:alphaModFix/>
          </a:blip>
          <a:stretch>
            <a:fillRect/>
          </a:stretch>
        </p:blipFill>
        <p:spPr>
          <a:xfrm>
            <a:off x="4184047" y="1211512"/>
            <a:ext cx="4836725" cy="3257925"/>
          </a:xfrm>
          <a:prstGeom prst="rect">
            <a:avLst/>
          </a:prstGeom>
          <a:noFill/>
          <a:ln>
            <a:noFill/>
          </a:ln>
        </p:spPr>
      </p:pic>
      <p:sp>
        <p:nvSpPr>
          <p:cNvPr id="123" name="Google Shape;123;p21"/>
          <p:cNvSpPr txBox="1"/>
          <p:nvPr/>
        </p:nvSpPr>
        <p:spPr>
          <a:xfrm>
            <a:off x="4220300" y="4589575"/>
            <a:ext cx="419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BM Plex Sans Medium"/>
                <a:ea typeface="IBM Plex Sans Medium"/>
                <a:cs typeface="IBM Plex Sans Medium"/>
                <a:sym typeface="IBM Plex Sans Medium"/>
              </a:rPr>
              <a:t>Original</a:t>
            </a:r>
            <a:r>
              <a:rPr lang="en">
                <a:latin typeface="IBM Plex Sans Medium"/>
                <a:ea typeface="IBM Plex Sans Medium"/>
                <a:cs typeface="IBM Plex Sans Medium"/>
                <a:sym typeface="IBM Plex Sans Medium"/>
              </a:rPr>
              <a:t> data from (Olivier &amp; Peters, 2020)</a:t>
            </a:r>
            <a:endParaRPr>
              <a:latin typeface="IBM Plex Sans Medium"/>
              <a:ea typeface="IBM Plex Sans Medium"/>
              <a:cs typeface="IBM Plex Sans Medium"/>
              <a:sym typeface="IBM Plex Sans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